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Bahiana" pitchFamily="2" charset="77"/>
      <p:regular r:id="rId24"/>
    </p:embeddedFont>
    <p:embeddedFont>
      <p:font typeface="Barlow Semi Condensed" pitchFamily="2" charset="77"/>
      <p:regular r:id="rId25"/>
      <p:bold r:id="rId26"/>
      <p:italic r:id="rId27"/>
      <p:boldItalic r:id="rId28"/>
    </p:embeddedFont>
    <p:embeddedFont>
      <p:font typeface="Barlow Semi Condensed SemiBold" pitchFamily="2" charset="77"/>
      <p:regular r:id="rId29"/>
      <p:bold r:id="rId30"/>
      <p:italic r:id="rId31"/>
      <p:boldItalic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Fira Sans Extra Condensed Medium" panose="020B0603050000020004" pitchFamily="34" charset="0"/>
      <p:regular r:id="rId37"/>
      <p:bold r:id="rId38"/>
      <p:italic r:id="rId39"/>
      <p:boldItalic r:id="rId40"/>
    </p:embeddedFont>
    <p:embeddedFont>
      <p:font typeface="Roboto Condensed" panose="02000000000000000000" pitchFamily="2" charset="0"/>
      <p:regular r:id="rId41"/>
      <p:bold r:id="rId42"/>
      <p:italic r:id="rId43"/>
      <p:boldItalic r:id="rId44"/>
    </p:embeddedFont>
    <p:embeddedFont>
      <p:font typeface="Roboto Condensed Light" panose="02000000000000000000" pitchFamily="2" charset="0"/>
      <p:regular r:id="rId45"/>
      <p:bold r:id="rId46"/>
      <p:italic r:id="rId47"/>
      <p:boldItalic r:id="rId48"/>
    </p:embeddedFont>
    <p:embeddedFont>
      <p:font typeface="Roboto Slab Regular" pitchFamily="2" charset="0"/>
      <p:regular r:id="rId49"/>
      <p:bold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FD8B42-D1EB-4E63-9307-D4EA331A2DDD}">
  <a:tblStyle styleId="{A3FD8B42-D1EB-4E63-9307-D4EA331A2D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78"/>
  </p:normalViewPr>
  <p:slideViewPr>
    <p:cSldViewPr snapToGrid="0" snapToObjects="1">
      <p:cViewPr varScale="1">
        <p:scale>
          <a:sx n="145" d="100"/>
          <a:sy n="145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0" Type="http://schemas.openxmlformats.org/officeDocument/2006/relationships/slide" Target="slides/slide19.xml"/><Relationship Id="rId41" Type="http://schemas.openxmlformats.org/officeDocument/2006/relationships/font" Target="fonts/font18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bd56c9061_0_7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bd56c9061_0_7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64aeb30012ebeda7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64aeb30012ebeda7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833d6523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833d6523b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72a2c9df97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72a2c9df97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64aeb30012ebeda7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64aeb30012ebeda7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826449be32_3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826449be32_3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Instead of relying on numeric data, we wanted to analyze the data more thoroughly and include reviews as part of our analysis</a:t>
            </a:r>
            <a:endParaRPr sz="1400" dirty="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733d609864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733d609864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60% Review Score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25% Sentiment Score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15% Others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64aeb30012ebeda7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64aeb30012ebeda7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72a2c9df97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72a2c9df97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732c3beb0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732c3beb0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26449be32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26449be32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50ce499b2362626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50ce499b2362626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732c3beb0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732c3beb0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72a2c9df97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72a2c9df97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826449be32_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826449be32_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72a2c9df97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72a2c9df97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We want to detect popular keywords in descriptions and use them for recommendations to both hosts and guests.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72cd52382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72cd52382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833d6523bd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833d6523bd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Fair or transparent pricing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72cd523828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72cd523828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72a2c9df97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72a2c9df97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n" sz="12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Find successful listings based on our own metric (user sentiments + review ratings)</a:t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n" sz="12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Examine reviews and descriptions of the most successful listings</a:t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n" sz="12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Find out traits that are commonly used to describe the largest number of successful listing. (vice versa, find less ideal traits from unsuccessful listings)</a:t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n" sz="12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propose a change to AirBnB host and guest interface, give options to list these traits for their homes.</a:t>
            </a:r>
            <a:endParaRPr sz="1200"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64aeb30012ebeda7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64aeb30012ebeda7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1728150" y="2671650"/>
            <a:ext cx="5687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28150" y="1894050"/>
            <a:ext cx="5687700" cy="90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Bahiana"/>
              <a:buNone/>
              <a:defRPr sz="6000">
                <a:latin typeface="Bahiana"/>
                <a:ea typeface="Bahiana"/>
                <a:cs typeface="Bahiana"/>
                <a:sym typeface="Bahiana"/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64043" y="-78921"/>
            <a:ext cx="2605500" cy="1446850"/>
            <a:chOff x="310975" y="334050"/>
            <a:chExt cx="2605500" cy="1446850"/>
          </a:xfrm>
        </p:grpSpPr>
        <p:sp>
          <p:nvSpPr>
            <p:cNvPr id="12" name="Google Shape;12;p2"/>
            <p:cNvSpPr/>
            <p:nvPr/>
          </p:nvSpPr>
          <p:spPr>
            <a:xfrm>
              <a:off x="310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3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6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158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41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723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006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289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571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854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10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3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6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158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41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723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006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289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571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854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10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3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76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158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441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723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006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289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571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854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10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3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76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158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441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723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006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289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571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854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10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93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76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158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441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723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006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289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571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854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10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93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76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158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441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23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006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289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571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854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>
            <a:off x="-67525" y="-66775"/>
            <a:ext cx="9326125" cy="5245250"/>
          </a:xfrm>
          <a:custGeom>
            <a:avLst/>
            <a:gdLst/>
            <a:ahLst/>
            <a:cxnLst/>
            <a:rect l="l" t="t" r="r" b="b"/>
            <a:pathLst>
              <a:path w="373045" h="209810" extrusionOk="0">
                <a:moveTo>
                  <a:pt x="0" y="82749"/>
                </a:moveTo>
                <a:lnTo>
                  <a:pt x="107166" y="209810"/>
                </a:lnTo>
                <a:lnTo>
                  <a:pt x="373045" y="101288"/>
                </a:lnTo>
                <a:lnTo>
                  <a:pt x="328280" y="0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1"/>
          <p:cNvSpPr txBox="1">
            <a:spLocks noGrp="1"/>
          </p:cNvSpPr>
          <p:nvPr>
            <p:ph type="subTitle" idx="1"/>
          </p:nvPr>
        </p:nvSpPr>
        <p:spPr>
          <a:xfrm>
            <a:off x="1734975" y="3204600"/>
            <a:ext cx="5674200" cy="5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79" name="Google Shape;279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321725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Char char="+"/>
              <a:defRPr sz="12000"/>
            </a:lvl9pPr>
          </a:lstStyle>
          <a:p>
            <a:r>
              <a:t>xx%</a:t>
            </a:r>
          </a:p>
        </p:txBody>
      </p:sp>
      <p:sp>
        <p:nvSpPr>
          <p:cNvPr id="280" name="Google Shape;280;p11"/>
          <p:cNvSpPr/>
          <p:nvPr/>
        </p:nvSpPr>
        <p:spPr>
          <a:xfrm rot="10800000">
            <a:off x="-112925" y="0"/>
            <a:ext cx="9360025" cy="1927400"/>
          </a:xfrm>
          <a:custGeom>
            <a:avLst/>
            <a:gdLst/>
            <a:ahLst/>
            <a:cxnLst/>
            <a:rect l="l" t="t" r="r" b="b"/>
            <a:pathLst>
              <a:path w="374401" h="77096" extrusionOk="0">
                <a:moveTo>
                  <a:pt x="0" y="0"/>
                </a:moveTo>
                <a:lnTo>
                  <a:pt x="41826" y="77096"/>
                </a:lnTo>
                <a:lnTo>
                  <a:pt x="374401" y="418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"/>
          <p:cNvSpPr/>
          <p:nvPr/>
        </p:nvSpPr>
        <p:spPr>
          <a:xfrm>
            <a:off x="-68700" y="-52400"/>
            <a:ext cx="3328475" cy="5212300"/>
          </a:xfrm>
          <a:custGeom>
            <a:avLst/>
            <a:gdLst/>
            <a:ahLst/>
            <a:cxnLst/>
            <a:rect l="l" t="t" r="r" b="b"/>
            <a:pathLst>
              <a:path w="133139" h="208492" extrusionOk="0">
                <a:moveTo>
                  <a:pt x="847" y="0"/>
                </a:moveTo>
                <a:lnTo>
                  <a:pt x="133139" y="128058"/>
                </a:lnTo>
                <a:lnTo>
                  <a:pt x="115359" y="171450"/>
                </a:lnTo>
                <a:lnTo>
                  <a:pt x="0" y="208492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3" name="Google Shape;283;p12"/>
          <p:cNvSpPr/>
          <p:nvPr/>
        </p:nvSpPr>
        <p:spPr>
          <a:xfrm>
            <a:off x="7069775" y="0"/>
            <a:ext cx="20742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2"/>
          <p:cNvSpPr txBox="1">
            <a:spLocks noGrp="1"/>
          </p:cNvSpPr>
          <p:nvPr>
            <p:ph type="ctrTitle"/>
          </p:nvPr>
        </p:nvSpPr>
        <p:spPr>
          <a:xfrm>
            <a:off x="2271096" y="670575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5" name="Google Shape;285;p12"/>
          <p:cNvSpPr txBox="1">
            <a:spLocks noGrp="1"/>
          </p:cNvSpPr>
          <p:nvPr>
            <p:ph type="title" idx="2" hasCustomPrompt="1"/>
          </p:nvPr>
        </p:nvSpPr>
        <p:spPr>
          <a:xfrm>
            <a:off x="6541575" y="643275"/>
            <a:ext cx="17706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6000" b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6" name="Google Shape;286;p12"/>
          <p:cNvSpPr txBox="1">
            <a:spLocks noGrp="1"/>
          </p:cNvSpPr>
          <p:nvPr>
            <p:ph type="ctrTitle" idx="3"/>
          </p:nvPr>
        </p:nvSpPr>
        <p:spPr>
          <a:xfrm>
            <a:off x="2271096" y="1712750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7" name="Google Shape;287;p12"/>
          <p:cNvSpPr txBox="1">
            <a:spLocks noGrp="1"/>
          </p:cNvSpPr>
          <p:nvPr>
            <p:ph type="title" idx="4" hasCustomPrompt="1"/>
          </p:nvPr>
        </p:nvSpPr>
        <p:spPr>
          <a:xfrm>
            <a:off x="6541575" y="1685436"/>
            <a:ext cx="17706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6000" b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8" name="Google Shape;288;p12"/>
          <p:cNvSpPr txBox="1">
            <a:spLocks noGrp="1"/>
          </p:cNvSpPr>
          <p:nvPr>
            <p:ph type="ctrTitle" idx="5"/>
          </p:nvPr>
        </p:nvSpPr>
        <p:spPr>
          <a:xfrm>
            <a:off x="2271096" y="2754925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89" name="Google Shape;289;p12"/>
          <p:cNvSpPr txBox="1">
            <a:spLocks noGrp="1"/>
          </p:cNvSpPr>
          <p:nvPr>
            <p:ph type="title" idx="6" hasCustomPrompt="1"/>
          </p:nvPr>
        </p:nvSpPr>
        <p:spPr>
          <a:xfrm>
            <a:off x="6541575" y="2727590"/>
            <a:ext cx="17706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6000" b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90" name="Google Shape;290;p12"/>
          <p:cNvSpPr txBox="1">
            <a:spLocks noGrp="1"/>
          </p:cNvSpPr>
          <p:nvPr>
            <p:ph type="ctrTitle" idx="7"/>
          </p:nvPr>
        </p:nvSpPr>
        <p:spPr>
          <a:xfrm>
            <a:off x="2271142" y="3797100"/>
            <a:ext cx="4631100" cy="5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1" name="Google Shape;291;p12"/>
          <p:cNvSpPr txBox="1">
            <a:spLocks noGrp="1"/>
          </p:cNvSpPr>
          <p:nvPr>
            <p:ph type="title" idx="8" hasCustomPrompt="1"/>
          </p:nvPr>
        </p:nvSpPr>
        <p:spPr>
          <a:xfrm>
            <a:off x="6541575" y="3774175"/>
            <a:ext cx="1770600" cy="90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6000" b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12"/>
          <p:cNvSpPr txBox="1">
            <a:spLocks noGrp="1"/>
          </p:cNvSpPr>
          <p:nvPr>
            <p:ph type="subTitle" idx="1"/>
          </p:nvPr>
        </p:nvSpPr>
        <p:spPr>
          <a:xfrm flipH="1">
            <a:off x="2640750" y="4165950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2"/>
          <p:cNvSpPr txBox="1">
            <a:spLocks noGrp="1"/>
          </p:cNvSpPr>
          <p:nvPr>
            <p:ph type="subTitle" idx="9"/>
          </p:nvPr>
        </p:nvSpPr>
        <p:spPr>
          <a:xfrm flipH="1">
            <a:off x="2640676" y="3127425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2"/>
          <p:cNvSpPr txBox="1">
            <a:spLocks noGrp="1"/>
          </p:cNvSpPr>
          <p:nvPr>
            <p:ph type="subTitle" idx="13"/>
          </p:nvPr>
        </p:nvSpPr>
        <p:spPr>
          <a:xfrm flipH="1">
            <a:off x="2640750" y="2081100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2"/>
          <p:cNvSpPr txBox="1">
            <a:spLocks noGrp="1"/>
          </p:cNvSpPr>
          <p:nvPr>
            <p:ph type="subTitle" idx="14"/>
          </p:nvPr>
        </p:nvSpPr>
        <p:spPr>
          <a:xfrm flipH="1">
            <a:off x="2640750" y="1034775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bg>
      <p:bgPr>
        <a:solidFill>
          <a:srgbClr val="434343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3"/>
          <p:cNvSpPr txBox="1">
            <a:spLocks noGrp="1"/>
          </p:cNvSpPr>
          <p:nvPr>
            <p:ph type="body" idx="1"/>
          </p:nvPr>
        </p:nvSpPr>
        <p:spPr>
          <a:xfrm>
            <a:off x="720050" y="1426225"/>
            <a:ext cx="7703700" cy="31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AutoNum type="arabicPeriod"/>
              <a:defRPr sz="1200">
                <a:solidFill>
                  <a:srgbClr val="F3F3F3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Muli Regular"/>
              <a:buAutoNum type="alphaLcPeriod"/>
              <a:defRPr>
                <a:solidFill>
                  <a:srgbClr val="F3F3F3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Muli Regular"/>
              <a:buAutoNum type="romanLcPeriod"/>
              <a:defRPr>
                <a:solidFill>
                  <a:srgbClr val="F3F3F3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Muli Regular"/>
              <a:buAutoNum type="arabicPeriod"/>
              <a:defRPr>
                <a:solidFill>
                  <a:srgbClr val="F3F3F3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Muli Regular"/>
              <a:buAutoNum type="alphaLcPeriod"/>
              <a:defRPr>
                <a:solidFill>
                  <a:srgbClr val="F3F3F3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Muli Regular"/>
              <a:buAutoNum type="romanLcPeriod"/>
              <a:defRPr>
                <a:solidFill>
                  <a:srgbClr val="F3F3F3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Muli Regular"/>
              <a:buAutoNum type="arabicPeriod"/>
              <a:defRPr>
                <a:solidFill>
                  <a:srgbClr val="F3F3F3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100"/>
              <a:buFont typeface="Muli Regular"/>
              <a:buAutoNum type="alphaLcPeriod"/>
              <a:defRPr>
                <a:solidFill>
                  <a:srgbClr val="F3F3F3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100"/>
              <a:buFont typeface="Muli Regular"/>
              <a:buAutoNum type="romanLcPeriod"/>
              <a:defRPr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98" name="Google Shape;298;p13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MAIN_POINT_1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4"/>
          <p:cNvSpPr/>
          <p:nvPr/>
        </p:nvSpPr>
        <p:spPr>
          <a:xfrm>
            <a:off x="-14900" y="500"/>
            <a:ext cx="9283400" cy="4927725"/>
          </a:xfrm>
          <a:custGeom>
            <a:avLst/>
            <a:gdLst/>
            <a:ahLst/>
            <a:cxnLst/>
            <a:rect l="l" t="t" r="r" b="b"/>
            <a:pathLst>
              <a:path w="371336" h="197109" extrusionOk="0">
                <a:moveTo>
                  <a:pt x="371336" y="100762"/>
                </a:moveTo>
                <a:lnTo>
                  <a:pt x="0" y="197109"/>
                </a:lnTo>
                <a:lnTo>
                  <a:pt x="57607" y="0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1" name="Google Shape;301;p14"/>
          <p:cNvSpPr txBox="1">
            <a:spLocks noGrp="1"/>
          </p:cNvSpPr>
          <p:nvPr>
            <p:ph type="title"/>
          </p:nvPr>
        </p:nvSpPr>
        <p:spPr>
          <a:xfrm>
            <a:off x="1354950" y="1846850"/>
            <a:ext cx="65340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">
  <p:cSld name="TITLE_ONLY_1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304" name="Google Shape;304;p15"/>
          <p:cNvGrpSpPr/>
          <p:nvPr/>
        </p:nvGrpSpPr>
        <p:grpSpPr>
          <a:xfrm rot="5400000">
            <a:off x="8186507" y="4182606"/>
            <a:ext cx="627300" cy="1446850"/>
            <a:chOff x="6656382" y="-78921"/>
            <a:chExt cx="627300" cy="1446850"/>
          </a:xfrm>
        </p:grpSpPr>
        <p:sp>
          <p:nvSpPr>
            <p:cNvPr id="305" name="Google Shape;305;p15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5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5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5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5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5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5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5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5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5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5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5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5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5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5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15"/>
          <p:cNvSpPr/>
          <p:nvPr/>
        </p:nvSpPr>
        <p:spPr>
          <a:xfrm>
            <a:off x="-255775" y="0"/>
            <a:ext cx="9502875" cy="2419200"/>
          </a:xfrm>
          <a:custGeom>
            <a:avLst/>
            <a:gdLst/>
            <a:ahLst/>
            <a:cxnLst/>
            <a:rect l="l" t="t" r="r" b="b"/>
            <a:pathLst>
              <a:path w="380115" h="96768" extrusionOk="0">
                <a:moveTo>
                  <a:pt x="380115" y="77096"/>
                </a:moveTo>
                <a:lnTo>
                  <a:pt x="338289" y="0"/>
                </a:lnTo>
                <a:lnTo>
                  <a:pt x="0" y="96768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ONLY_2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6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326" name="Google Shape;326;p16"/>
          <p:cNvGrpSpPr/>
          <p:nvPr/>
        </p:nvGrpSpPr>
        <p:grpSpPr>
          <a:xfrm rot="5400000">
            <a:off x="8186507" y="4182606"/>
            <a:ext cx="627300" cy="1446850"/>
            <a:chOff x="6656382" y="-78921"/>
            <a:chExt cx="627300" cy="1446850"/>
          </a:xfrm>
        </p:grpSpPr>
        <p:sp>
          <p:nvSpPr>
            <p:cNvPr id="327" name="Google Shape;327;p16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5" name="Google Shape;345;p16"/>
          <p:cNvSpPr/>
          <p:nvPr/>
        </p:nvSpPr>
        <p:spPr>
          <a:xfrm>
            <a:off x="-112925" y="3233575"/>
            <a:ext cx="9360025" cy="1927400"/>
          </a:xfrm>
          <a:custGeom>
            <a:avLst/>
            <a:gdLst/>
            <a:ahLst/>
            <a:cxnLst/>
            <a:rect l="l" t="t" r="r" b="b"/>
            <a:pathLst>
              <a:path w="374401" h="77096" extrusionOk="0">
                <a:moveTo>
                  <a:pt x="0" y="0"/>
                </a:moveTo>
                <a:lnTo>
                  <a:pt x="41826" y="77096"/>
                </a:lnTo>
                <a:lnTo>
                  <a:pt x="374401" y="418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TITLE_ONLY_2_1_2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348" name="Google Shape;348;p17"/>
          <p:cNvGrpSpPr/>
          <p:nvPr/>
        </p:nvGrpSpPr>
        <p:grpSpPr>
          <a:xfrm rot="5400000">
            <a:off x="8186507" y="4182606"/>
            <a:ext cx="627300" cy="1446850"/>
            <a:chOff x="6656382" y="-78921"/>
            <a:chExt cx="627300" cy="1446850"/>
          </a:xfrm>
        </p:grpSpPr>
        <p:sp>
          <p:nvSpPr>
            <p:cNvPr id="349" name="Google Shape;349;p17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7" name="Google Shape;367;p17"/>
          <p:cNvSpPr/>
          <p:nvPr/>
        </p:nvSpPr>
        <p:spPr>
          <a:xfrm>
            <a:off x="-157950" y="4149775"/>
            <a:ext cx="1808700" cy="1006100"/>
          </a:xfrm>
          <a:custGeom>
            <a:avLst/>
            <a:gdLst/>
            <a:ahLst/>
            <a:cxnLst/>
            <a:rect l="l" t="t" r="r" b="b"/>
            <a:pathLst>
              <a:path w="72348" h="40244" extrusionOk="0">
                <a:moveTo>
                  <a:pt x="0" y="4522"/>
                </a:moveTo>
                <a:lnTo>
                  <a:pt x="40244" y="0"/>
                </a:lnTo>
                <a:lnTo>
                  <a:pt x="72348" y="40244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3">
  <p:cSld name="TITLE_ONLY_2_1_1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8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370" name="Google Shape;370;p18"/>
          <p:cNvGrpSpPr/>
          <p:nvPr/>
        </p:nvGrpSpPr>
        <p:grpSpPr>
          <a:xfrm rot="5400000">
            <a:off x="8186507" y="4182606"/>
            <a:ext cx="627300" cy="1446850"/>
            <a:chOff x="6656382" y="-78921"/>
            <a:chExt cx="627300" cy="1446850"/>
          </a:xfrm>
        </p:grpSpPr>
        <p:sp>
          <p:nvSpPr>
            <p:cNvPr id="371" name="Google Shape;371;p18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18"/>
          <p:cNvSpPr/>
          <p:nvPr/>
        </p:nvSpPr>
        <p:spPr>
          <a:xfrm rot="10800000">
            <a:off x="7346604" y="587"/>
            <a:ext cx="1808700" cy="1006100"/>
          </a:xfrm>
          <a:custGeom>
            <a:avLst/>
            <a:gdLst/>
            <a:ahLst/>
            <a:cxnLst/>
            <a:rect l="l" t="t" r="r" b="b"/>
            <a:pathLst>
              <a:path w="72348" h="40244" extrusionOk="0">
                <a:moveTo>
                  <a:pt x="0" y="4522"/>
                </a:moveTo>
                <a:lnTo>
                  <a:pt x="40244" y="0"/>
                </a:lnTo>
                <a:lnTo>
                  <a:pt x="72348" y="40244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numbers">
  <p:cSld name="CUSTOM_8_1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9"/>
          <p:cNvSpPr txBox="1">
            <a:spLocks noGrp="1"/>
          </p:cNvSpPr>
          <p:nvPr>
            <p:ph type="subTitle" idx="1"/>
          </p:nvPr>
        </p:nvSpPr>
        <p:spPr>
          <a:xfrm>
            <a:off x="6183627" y="3865445"/>
            <a:ext cx="2240400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92" name="Google Shape;392;p19"/>
          <p:cNvSpPr txBox="1">
            <a:spLocks noGrp="1"/>
          </p:cNvSpPr>
          <p:nvPr>
            <p:ph type="title" hasCustomPrompt="1"/>
          </p:nvPr>
        </p:nvSpPr>
        <p:spPr>
          <a:xfrm>
            <a:off x="6183642" y="3511746"/>
            <a:ext cx="1703400" cy="35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93" name="Google Shape;393;p19"/>
          <p:cNvSpPr txBox="1">
            <a:spLocks noGrp="1"/>
          </p:cNvSpPr>
          <p:nvPr>
            <p:ph type="subTitle" idx="2"/>
          </p:nvPr>
        </p:nvSpPr>
        <p:spPr>
          <a:xfrm>
            <a:off x="6183627" y="2706745"/>
            <a:ext cx="2240400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94" name="Google Shape;394;p19"/>
          <p:cNvSpPr txBox="1">
            <a:spLocks noGrp="1"/>
          </p:cNvSpPr>
          <p:nvPr>
            <p:ph type="title" idx="3" hasCustomPrompt="1"/>
          </p:nvPr>
        </p:nvSpPr>
        <p:spPr>
          <a:xfrm>
            <a:off x="6183642" y="2353046"/>
            <a:ext cx="1703400" cy="35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95" name="Google Shape;395;p19"/>
          <p:cNvSpPr txBox="1">
            <a:spLocks noGrp="1"/>
          </p:cNvSpPr>
          <p:nvPr>
            <p:ph type="subTitle" idx="4"/>
          </p:nvPr>
        </p:nvSpPr>
        <p:spPr>
          <a:xfrm>
            <a:off x="6183627" y="1548045"/>
            <a:ext cx="2240400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96" name="Google Shape;396;p19"/>
          <p:cNvSpPr txBox="1">
            <a:spLocks noGrp="1"/>
          </p:cNvSpPr>
          <p:nvPr>
            <p:ph type="title" idx="5" hasCustomPrompt="1"/>
          </p:nvPr>
        </p:nvSpPr>
        <p:spPr>
          <a:xfrm>
            <a:off x="6183642" y="1194346"/>
            <a:ext cx="1703400" cy="35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97" name="Google Shape;397;p19"/>
          <p:cNvSpPr txBox="1">
            <a:spLocks noGrp="1"/>
          </p:cNvSpPr>
          <p:nvPr>
            <p:ph type="ctrTitle" idx="6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0"/>
          <p:cNvSpPr txBox="1">
            <a:spLocks noGrp="1"/>
          </p:cNvSpPr>
          <p:nvPr>
            <p:ph type="subTitle" idx="1"/>
          </p:nvPr>
        </p:nvSpPr>
        <p:spPr>
          <a:xfrm>
            <a:off x="720000" y="1815425"/>
            <a:ext cx="23967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00" name="Google Shape;400;p20"/>
          <p:cNvSpPr txBox="1">
            <a:spLocks noGrp="1"/>
          </p:cNvSpPr>
          <p:nvPr>
            <p:ph type="subTitle" idx="2"/>
          </p:nvPr>
        </p:nvSpPr>
        <p:spPr>
          <a:xfrm>
            <a:off x="6027286" y="1815425"/>
            <a:ext cx="23967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01" name="Google Shape;401;p20"/>
          <p:cNvSpPr txBox="1">
            <a:spLocks noGrp="1"/>
          </p:cNvSpPr>
          <p:nvPr>
            <p:ph type="subTitle" idx="3"/>
          </p:nvPr>
        </p:nvSpPr>
        <p:spPr>
          <a:xfrm>
            <a:off x="720035" y="2156150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02" name="Google Shape;402;p20"/>
          <p:cNvSpPr txBox="1">
            <a:spLocks noGrp="1"/>
          </p:cNvSpPr>
          <p:nvPr>
            <p:ph type="subTitle" idx="4"/>
          </p:nvPr>
        </p:nvSpPr>
        <p:spPr>
          <a:xfrm>
            <a:off x="6027250" y="2156150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03" name="Google Shape;403;p20"/>
          <p:cNvSpPr txBox="1">
            <a:spLocks noGrp="1"/>
          </p:cNvSpPr>
          <p:nvPr>
            <p:ph type="subTitle" idx="5"/>
          </p:nvPr>
        </p:nvSpPr>
        <p:spPr>
          <a:xfrm>
            <a:off x="720000" y="3161582"/>
            <a:ext cx="23967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04" name="Google Shape;404;p20"/>
          <p:cNvSpPr txBox="1">
            <a:spLocks noGrp="1"/>
          </p:cNvSpPr>
          <p:nvPr>
            <p:ph type="subTitle" idx="6"/>
          </p:nvPr>
        </p:nvSpPr>
        <p:spPr>
          <a:xfrm>
            <a:off x="6027286" y="3161575"/>
            <a:ext cx="2396700" cy="52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05" name="Google Shape;405;p20"/>
          <p:cNvSpPr txBox="1">
            <a:spLocks noGrp="1"/>
          </p:cNvSpPr>
          <p:nvPr>
            <p:ph type="subTitle" idx="7"/>
          </p:nvPr>
        </p:nvSpPr>
        <p:spPr>
          <a:xfrm>
            <a:off x="720035" y="3502300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06" name="Google Shape;406;p20"/>
          <p:cNvSpPr txBox="1">
            <a:spLocks noGrp="1"/>
          </p:cNvSpPr>
          <p:nvPr>
            <p:ph type="subTitle" idx="8"/>
          </p:nvPr>
        </p:nvSpPr>
        <p:spPr>
          <a:xfrm>
            <a:off x="6027250" y="3502300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07" name="Google Shape;407;p20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/>
          <p:nvPr/>
        </p:nvSpPr>
        <p:spPr>
          <a:xfrm flipH="1">
            <a:off x="2584450" y="-39675"/>
            <a:ext cx="6593725" cy="5178625"/>
          </a:xfrm>
          <a:custGeom>
            <a:avLst/>
            <a:gdLst/>
            <a:ahLst/>
            <a:cxnLst/>
            <a:rect l="l" t="t" r="r" b="b"/>
            <a:pathLst>
              <a:path w="263749" h="207145" extrusionOk="0">
                <a:moveTo>
                  <a:pt x="177840" y="0"/>
                </a:moveTo>
                <a:lnTo>
                  <a:pt x="263749" y="78482"/>
                </a:lnTo>
                <a:lnTo>
                  <a:pt x="213367" y="207145"/>
                </a:lnTo>
                <a:lnTo>
                  <a:pt x="0" y="178643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4578850" y="1724550"/>
            <a:ext cx="3845100" cy="16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4578850" y="3362050"/>
            <a:ext cx="38451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3"/>
          <p:cNvSpPr txBox="1">
            <a:spLocks noGrp="1"/>
          </p:cNvSpPr>
          <p:nvPr>
            <p:ph type="title" idx="2" hasCustomPrompt="1"/>
          </p:nvPr>
        </p:nvSpPr>
        <p:spPr>
          <a:xfrm>
            <a:off x="6323650" y="315950"/>
            <a:ext cx="2100300" cy="97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 b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21"/>
          <p:cNvGrpSpPr/>
          <p:nvPr/>
        </p:nvGrpSpPr>
        <p:grpSpPr>
          <a:xfrm>
            <a:off x="720050" y="0"/>
            <a:ext cx="8459250" cy="5161050"/>
            <a:chOff x="720050" y="0"/>
            <a:chExt cx="8459250" cy="5161050"/>
          </a:xfrm>
        </p:grpSpPr>
        <p:sp>
          <p:nvSpPr>
            <p:cNvPr id="410" name="Google Shape;410;p21"/>
            <p:cNvSpPr/>
            <p:nvPr/>
          </p:nvSpPr>
          <p:spPr>
            <a:xfrm>
              <a:off x="968850" y="2561050"/>
              <a:ext cx="8210450" cy="2600000"/>
            </a:xfrm>
            <a:custGeom>
              <a:avLst/>
              <a:gdLst/>
              <a:ahLst/>
              <a:cxnLst/>
              <a:rect l="l" t="t" r="r" b="b"/>
              <a:pathLst>
                <a:path w="328418" h="104000" extrusionOk="0">
                  <a:moveTo>
                    <a:pt x="0" y="7590"/>
                  </a:moveTo>
                  <a:lnTo>
                    <a:pt x="229618" y="104000"/>
                  </a:lnTo>
                  <a:lnTo>
                    <a:pt x="328418" y="0"/>
                  </a:lnTo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1" name="Google Shape;411;p21"/>
            <p:cNvSpPr/>
            <p:nvPr/>
          </p:nvSpPr>
          <p:spPr>
            <a:xfrm>
              <a:off x="720050" y="0"/>
              <a:ext cx="3845100" cy="5143500"/>
            </a:xfrm>
            <a:prstGeom prst="rect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21"/>
          <p:cNvSpPr txBox="1">
            <a:spLocks noGrp="1"/>
          </p:cNvSpPr>
          <p:nvPr>
            <p:ph type="subTitle" idx="1"/>
          </p:nvPr>
        </p:nvSpPr>
        <p:spPr>
          <a:xfrm>
            <a:off x="1081795" y="3303050"/>
            <a:ext cx="31689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1"/>
          <p:cNvSpPr txBox="1">
            <a:spLocks noGrp="1"/>
          </p:cNvSpPr>
          <p:nvPr>
            <p:ph type="subTitle" idx="2"/>
          </p:nvPr>
        </p:nvSpPr>
        <p:spPr>
          <a:xfrm>
            <a:off x="1081802" y="2183838"/>
            <a:ext cx="31689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14" name="Google Shape;414;p21"/>
          <p:cNvSpPr txBox="1">
            <a:spLocks noGrp="1"/>
          </p:cNvSpPr>
          <p:nvPr>
            <p:ph type="subTitle" idx="3"/>
          </p:nvPr>
        </p:nvSpPr>
        <p:spPr>
          <a:xfrm>
            <a:off x="1081811" y="1064650"/>
            <a:ext cx="3168900" cy="7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15" name="Google Shape;415;p21"/>
          <p:cNvSpPr txBox="1">
            <a:spLocks noGrp="1"/>
          </p:cNvSpPr>
          <p:nvPr>
            <p:ph type="ctrTitle"/>
          </p:nvPr>
        </p:nvSpPr>
        <p:spPr>
          <a:xfrm>
            <a:off x="5927150" y="359450"/>
            <a:ext cx="2503800" cy="13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16" name="Google Shape;416;p21"/>
          <p:cNvGrpSpPr/>
          <p:nvPr/>
        </p:nvGrpSpPr>
        <p:grpSpPr>
          <a:xfrm>
            <a:off x="-90599" y="149679"/>
            <a:ext cx="627300" cy="1446850"/>
            <a:chOff x="6656382" y="-78921"/>
            <a:chExt cx="627300" cy="1446850"/>
          </a:xfrm>
        </p:grpSpPr>
        <p:sp>
          <p:nvSpPr>
            <p:cNvPr id="417" name="Google Shape;417;p21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1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1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1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1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1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1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1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1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1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1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1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1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1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2"/>
          <p:cNvSpPr txBox="1">
            <a:spLocks noGrp="1"/>
          </p:cNvSpPr>
          <p:nvPr>
            <p:ph type="subTitle" idx="1"/>
          </p:nvPr>
        </p:nvSpPr>
        <p:spPr>
          <a:xfrm>
            <a:off x="72005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437" name="Google Shape;437;p22"/>
          <p:cNvSpPr txBox="1">
            <a:spLocks noGrp="1"/>
          </p:cNvSpPr>
          <p:nvPr>
            <p:ph type="subTitle" idx="2"/>
          </p:nvPr>
        </p:nvSpPr>
        <p:spPr>
          <a:xfrm>
            <a:off x="349496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438" name="Google Shape;438;p22"/>
          <p:cNvSpPr txBox="1">
            <a:spLocks noGrp="1"/>
          </p:cNvSpPr>
          <p:nvPr>
            <p:ph type="subTitle" idx="3"/>
          </p:nvPr>
        </p:nvSpPr>
        <p:spPr>
          <a:xfrm>
            <a:off x="627960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439" name="Google Shape;439;p22"/>
          <p:cNvSpPr txBox="1">
            <a:spLocks noGrp="1"/>
          </p:cNvSpPr>
          <p:nvPr>
            <p:ph type="subTitle" idx="4"/>
          </p:nvPr>
        </p:nvSpPr>
        <p:spPr>
          <a:xfrm>
            <a:off x="720050" y="3352050"/>
            <a:ext cx="2154000" cy="473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40" name="Google Shape;440;p22"/>
          <p:cNvSpPr txBox="1">
            <a:spLocks noGrp="1"/>
          </p:cNvSpPr>
          <p:nvPr>
            <p:ph type="subTitle" idx="5"/>
          </p:nvPr>
        </p:nvSpPr>
        <p:spPr>
          <a:xfrm>
            <a:off x="3494961" y="3352050"/>
            <a:ext cx="2154000" cy="473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41" name="Google Shape;441;p22"/>
          <p:cNvSpPr txBox="1">
            <a:spLocks noGrp="1"/>
          </p:cNvSpPr>
          <p:nvPr>
            <p:ph type="subTitle" idx="6"/>
          </p:nvPr>
        </p:nvSpPr>
        <p:spPr>
          <a:xfrm>
            <a:off x="6279602" y="3352050"/>
            <a:ext cx="2154000" cy="473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42" name="Google Shape;442;p22"/>
          <p:cNvSpPr txBox="1">
            <a:spLocks noGrp="1"/>
          </p:cNvSpPr>
          <p:nvPr>
            <p:ph type="subTitle" idx="7"/>
          </p:nvPr>
        </p:nvSpPr>
        <p:spPr>
          <a:xfrm>
            <a:off x="720050" y="2240837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443" name="Google Shape;443;p22"/>
          <p:cNvSpPr txBox="1">
            <a:spLocks noGrp="1"/>
          </p:cNvSpPr>
          <p:nvPr>
            <p:ph type="subTitle" idx="8"/>
          </p:nvPr>
        </p:nvSpPr>
        <p:spPr>
          <a:xfrm>
            <a:off x="3494960" y="2240837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444" name="Google Shape;444;p22"/>
          <p:cNvSpPr txBox="1">
            <a:spLocks noGrp="1"/>
          </p:cNvSpPr>
          <p:nvPr>
            <p:ph type="subTitle" idx="9"/>
          </p:nvPr>
        </p:nvSpPr>
        <p:spPr>
          <a:xfrm>
            <a:off x="6279600" y="2240837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445" name="Google Shape;445;p22"/>
          <p:cNvSpPr txBox="1">
            <a:spLocks noGrp="1"/>
          </p:cNvSpPr>
          <p:nvPr>
            <p:ph type="subTitle" idx="13"/>
          </p:nvPr>
        </p:nvSpPr>
        <p:spPr>
          <a:xfrm>
            <a:off x="720050" y="1805213"/>
            <a:ext cx="2154000" cy="473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46" name="Google Shape;446;p22"/>
          <p:cNvSpPr txBox="1">
            <a:spLocks noGrp="1"/>
          </p:cNvSpPr>
          <p:nvPr>
            <p:ph type="subTitle" idx="14"/>
          </p:nvPr>
        </p:nvSpPr>
        <p:spPr>
          <a:xfrm>
            <a:off x="3494961" y="1805213"/>
            <a:ext cx="2154000" cy="473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47" name="Google Shape;447;p22"/>
          <p:cNvSpPr txBox="1">
            <a:spLocks noGrp="1"/>
          </p:cNvSpPr>
          <p:nvPr>
            <p:ph type="subTitle" idx="15"/>
          </p:nvPr>
        </p:nvSpPr>
        <p:spPr>
          <a:xfrm>
            <a:off x="6279602" y="1805213"/>
            <a:ext cx="2154000" cy="473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448" name="Google Shape;448;p22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">
  <p:cSld name="SECTION_HEADER_1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3"/>
          <p:cNvSpPr txBox="1">
            <a:spLocks noGrp="1"/>
          </p:cNvSpPr>
          <p:nvPr>
            <p:ph type="title"/>
          </p:nvPr>
        </p:nvSpPr>
        <p:spPr>
          <a:xfrm>
            <a:off x="1795350" y="1724550"/>
            <a:ext cx="5553300" cy="16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451" name="Google Shape;451;p23"/>
          <p:cNvSpPr txBox="1">
            <a:spLocks noGrp="1"/>
          </p:cNvSpPr>
          <p:nvPr>
            <p:ph type="subTitle" idx="1"/>
          </p:nvPr>
        </p:nvSpPr>
        <p:spPr>
          <a:xfrm>
            <a:off x="1795350" y="3362050"/>
            <a:ext cx="55533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452" name="Google Shape;452;p23"/>
          <p:cNvSpPr txBox="1">
            <a:spLocks noGrp="1"/>
          </p:cNvSpPr>
          <p:nvPr>
            <p:ph type="title" idx="2" hasCustomPrompt="1"/>
          </p:nvPr>
        </p:nvSpPr>
        <p:spPr>
          <a:xfrm>
            <a:off x="3055306" y="315950"/>
            <a:ext cx="3033300" cy="97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53" name="Google Shape;453;p23"/>
          <p:cNvSpPr/>
          <p:nvPr/>
        </p:nvSpPr>
        <p:spPr>
          <a:xfrm>
            <a:off x="-157950" y="4149775"/>
            <a:ext cx="1808700" cy="1006100"/>
          </a:xfrm>
          <a:custGeom>
            <a:avLst/>
            <a:gdLst/>
            <a:ahLst/>
            <a:cxnLst/>
            <a:rect l="l" t="t" r="r" b="b"/>
            <a:pathLst>
              <a:path w="72348" h="40244" extrusionOk="0">
                <a:moveTo>
                  <a:pt x="0" y="4522"/>
                </a:moveTo>
                <a:lnTo>
                  <a:pt x="40244" y="0"/>
                </a:lnTo>
                <a:lnTo>
                  <a:pt x="72348" y="40244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54" name="Google Shape;454;p23"/>
          <p:cNvSpPr/>
          <p:nvPr/>
        </p:nvSpPr>
        <p:spPr>
          <a:xfrm rot="10800000">
            <a:off x="7346604" y="587"/>
            <a:ext cx="1808700" cy="1006100"/>
          </a:xfrm>
          <a:custGeom>
            <a:avLst/>
            <a:gdLst/>
            <a:ahLst/>
            <a:cxnLst/>
            <a:rect l="l" t="t" r="r" b="b"/>
            <a:pathLst>
              <a:path w="72348" h="40244" extrusionOk="0">
                <a:moveTo>
                  <a:pt x="0" y="4522"/>
                </a:moveTo>
                <a:lnTo>
                  <a:pt x="40244" y="0"/>
                </a:lnTo>
                <a:lnTo>
                  <a:pt x="72348" y="40244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24"/>
          <p:cNvSpPr/>
          <p:nvPr/>
        </p:nvSpPr>
        <p:spPr>
          <a:xfrm>
            <a:off x="0" y="0"/>
            <a:ext cx="4994400" cy="514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ctrTitle"/>
          </p:nvPr>
        </p:nvSpPr>
        <p:spPr>
          <a:xfrm>
            <a:off x="720000" y="1134000"/>
            <a:ext cx="3304200" cy="155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8" name="Google Shape;458;p24"/>
          <p:cNvSpPr txBox="1">
            <a:spLocks noGrp="1"/>
          </p:cNvSpPr>
          <p:nvPr>
            <p:ph type="subTitle" idx="1"/>
          </p:nvPr>
        </p:nvSpPr>
        <p:spPr>
          <a:xfrm>
            <a:off x="720000" y="2828400"/>
            <a:ext cx="31818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MAIN_POINT_1_1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5"/>
          <p:cNvSpPr txBox="1">
            <a:spLocks noGrp="1"/>
          </p:cNvSpPr>
          <p:nvPr>
            <p:ph type="title"/>
          </p:nvPr>
        </p:nvSpPr>
        <p:spPr>
          <a:xfrm>
            <a:off x="2934650" y="1658400"/>
            <a:ext cx="13503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1" name="Google Shape;461;p25"/>
          <p:cNvSpPr txBox="1">
            <a:spLocks noGrp="1"/>
          </p:cNvSpPr>
          <p:nvPr>
            <p:ph type="subTitle" idx="1"/>
          </p:nvPr>
        </p:nvSpPr>
        <p:spPr>
          <a:xfrm>
            <a:off x="1511850" y="3464300"/>
            <a:ext cx="2772900" cy="888300"/>
          </a:xfrm>
          <a:prstGeom prst="rect">
            <a:avLst/>
          </a:prstGeom>
        </p:spPr>
        <p:txBody>
          <a:bodyPr spcFirstLastPara="1" wrap="square" lIns="91425" tIns="91425" rIns="72000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62" name="Google Shape;462;p25"/>
          <p:cNvSpPr/>
          <p:nvPr/>
        </p:nvSpPr>
        <p:spPr>
          <a:xfrm rot="10800000">
            <a:off x="-112925" y="0"/>
            <a:ext cx="9360025" cy="1927400"/>
          </a:xfrm>
          <a:custGeom>
            <a:avLst/>
            <a:gdLst/>
            <a:ahLst/>
            <a:cxnLst/>
            <a:rect l="l" t="t" r="r" b="b"/>
            <a:pathLst>
              <a:path w="374401" h="77096" extrusionOk="0">
                <a:moveTo>
                  <a:pt x="0" y="0"/>
                </a:moveTo>
                <a:lnTo>
                  <a:pt x="41826" y="77096"/>
                </a:lnTo>
                <a:lnTo>
                  <a:pt x="374401" y="418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MAIN_POINT_1_1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6"/>
          <p:cNvSpPr txBox="1">
            <a:spLocks noGrp="1"/>
          </p:cNvSpPr>
          <p:nvPr>
            <p:ph type="title"/>
          </p:nvPr>
        </p:nvSpPr>
        <p:spPr>
          <a:xfrm>
            <a:off x="5238250" y="1658400"/>
            <a:ext cx="20907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5" name="Google Shape;465;p26"/>
          <p:cNvSpPr txBox="1">
            <a:spLocks noGrp="1"/>
          </p:cNvSpPr>
          <p:nvPr>
            <p:ph type="subTitle" idx="1"/>
          </p:nvPr>
        </p:nvSpPr>
        <p:spPr>
          <a:xfrm>
            <a:off x="5238250" y="3480175"/>
            <a:ext cx="2498400" cy="8883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6" name="Google Shape;466;p26"/>
          <p:cNvSpPr/>
          <p:nvPr/>
        </p:nvSpPr>
        <p:spPr>
          <a:xfrm>
            <a:off x="-112925" y="3233575"/>
            <a:ext cx="9360025" cy="1927400"/>
          </a:xfrm>
          <a:custGeom>
            <a:avLst/>
            <a:gdLst/>
            <a:ahLst/>
            <a:cxnLst/>
            <a:rect l="l" t="t" r="r" b="b"/>
            <a:pathLst>
              <a:path w="374401" h="77096" extrusionOk="0">
                <a:moveTo>
                  <a:pt x="0" y="0"/>
                </a:moveTo>
                <a:lnTo>
                  <a:pt x="41826" y="77096"/>
                </a:lnTo>
                <a:lnTo>
                  <a:pt x="374401" y="418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MAIN_POINT_1_1_2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7"/>
          <p:cNvSpPr txBox="1">
            <a:spLocks noGrp="1"/>
          </p:cNvSpPr>
          <p:nvPr>
            <p:ph type="title"/>
          </p:nvPr>
        </p:nvSpPr>
        <p:spPr>
          <a:xfrm>
            <a:off x="2934650" y="1658400"/>
            <a:ext cx="13503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9" name="Google Shape;469;p27"/>
          <p:cNvSpPr txBox="1">
            <a:spLocks noGrp="1"/>
          </p:cNvSpPr>
          <p:nvPr>
            <p:ph type="subTitle" idx="1"/>
          </p:nvPr>
        </p:nvSpPr>
        <p:spPr>
          <a:xfrm>
            <a:off x="1511850" y="3525933"/>
            <a:ext cx="2772900" cy="888300"/>
          </a:xfrm>
          <a:prstGeom prst="rect">
            <a:avLst/>
          </a:prstGeom>
        </p:spPr>
        <p:txBody>
          <a:bodyPr spcFirstLastPara="1" wrap="square" lIns="91425" tIns="91425" rIns="72000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70" name="Google Shape;470;p27"/>
          <p:cNvSpPr/>
          <p:nvPr/>
        </p:nvSpPr>
        <p:spPr>
          <a:xfrm>
            <a:off x="-157950" y="4137400"/>
            <a:ext cx="1808700" cy="1006100"/>
          </a:xfrm>
          <a:custGeom>
            <a:avLst/>
            <a:gdLst/>
            <a:ahLst/>
            <a:cxnLst/>
            <a:rect l="l" t="t" r="r" b="b"/>
            <a:pathLst>
              <a:path w="72348" h="40244" extrusionOk="0">
                <a:moveTo>
                  <a:pt x="0" y="4522"/>
                </a:moveTo>
                <a:lnTo>
                  <a:pt x="40244" y="0"/>
                </a:lnTo>
                <a:lnTo>
                  <a:pt x="72348" y="40244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8"/>
          <p:cNvSpPr/>
          <p:nvPr/>
        </p:nvSpPr>
        <p:spPr>
          <a:xfrm flipH="1">
            <a:off x="682650" y="-95500"/>
            <a:ext cx="8461350" cy="5256550"/>
          </a:xfrm>
          <a:custGeom>
            <a:avLst/>
            <a:gdLst/>
            <a:ahLst/>
            <a:cxnLst/>
            <a:rect l="l" t="t" r="r" b="b"/>
            <a:pathLst>
              <a:path w="338454" h="210262" extrusionOk="0">
                <a:moveTo>
                  <a:pt x="266558" y="0"/>
                </a:moveTo>
                <a:lnTo>
                  <a:pt x="338454" y="106940"/>
                </a:lnTo>
                <a:lnTo>
                  <a:pt x="310419" y="210262"/>
                </a:lnTo>
                <a:lnTo>
                  <a:pt x="0" y="196245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73" name="Google Shape;473;p28"/>
          <p:cNvSpPr txBox="1">
            <a:spLocks noGrp="1"/>
          </p:cNvSpPr>
          <p:nvPr>
            <p:ph type="title"/>
          </p:nvPr>
        </p:nvSpPr>
        <p:spPr>
          <a:xfrm>
            <a:off x="2912675" y="8221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474" name="Google Shape;474;p28"/>
          <p:cNvSpPr txBox="1">
            <a:spLocks noGrp="1"/>
          </p:cNvSpPr>
          <p:nvPr>
            <p:ph type="subTitle" idx="1"/>
          </p:nvPr>
        </p:nvSpPr>
        <p:spPr>
          <a:xfrm>
            <a:off x="4101300" y="2647550"/>
            <a:ext cx="4322700" cy="16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75" name="Google Shape;475;p28"/>
          <p:cNvSpPr txBox="1"/>
          <p:nvPr/>
        </p:nvSpPr>
        <p:spPr>
          <a:xfrm>
            <a:off x="4928375" y="3971800"/>
            <a:ext cx="34959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CREDITS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: This presentation template was created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2"/>
              </a:rPr>
              <a:t>Slidesgo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Flaticon</a:t>
            </a:r>
            <a:r>
              <a:rPr lang="en" sz="10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" sz="1000" b="1">
                <a:solidFill>
                  <a:srgbClr val="434343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Freepik</a:t>
            </a:r>
            <a:endParaRPr b="1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 txBox="1">
            <a:spLocks noGrp="1"/>
          </p:cNvSpPr>
          <p:nvPr>
            <p:ph type="subTitle" idx="1"/>
          </p:nvPr>
        </p:nvSpPr>
        <p:spPr>
          <a:xfrm flipH="1">
            <a:off x="719975" y="2649050"/>
            <a:ext cx="6174300" cy="18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title"/>
          </p:nvPr>
        </p:nvSpPr>
        <p:spPr>
          <a:xfrm>
            <a:off x="5347100" y="540000"/>
            <a:ext cx="3077100" cy="16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 b="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grpSp>
        <p:nvGrpSpPr>
          <p:cNvPr id="81" name="Google Shape;81;p4"/>
          <p:cNvGrpSpPr/>
          <p:nvPr/>
        </p:nvGrpSpPr>
        <p:grpSpPr>
          <a:xfrm>
            <a:off x="720057" y="-78921"/>
            <a:ext cx="2605500" cy="1446850"/>
            <a:chOff x="310975" y="334050"/>
            <a:chExt cx="2605500" cy="1446850"/>
          </a:xfrm>
        </p:grpSpPr>
        <p:sp>
          <p:nvSpPr>
            <p:cNvPr id="82" name="Google Shape;82;p4"/>
            <p:cNvSpPr/>
            <p:nvPr/>
          </p:nvSpPr>
          <p:spPr>
            <a:xfrm>
              <a:off x="310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93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876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1158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1441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1723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2006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2289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2571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2854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310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593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876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158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1441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1723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2006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2289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2571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2854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310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93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876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1158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1441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1723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2006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2289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2571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2854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310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93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876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1158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1441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1723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2006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2289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2571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2854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310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93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76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1158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1441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1723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2006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2289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2571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2854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10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593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876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1158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1441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1723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2006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2289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2571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2854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5"/>
          <p:cNvSpPr/>
          <p:nvPr/>
        </p:nvSpPr>
        <p:spPr>
          <a:xfrm>
            <a:off x="0" y="2451225"/>
            <a:ext cx="9144000" cy="2351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subTitle" idx="1"/>
          </p:nvPr>
        </p:nvSpPr>
        <p:spPr>
          <a:xfrm>
            <a:off x="1400850" y="3078992"/>
            <a:ext cx="26856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subTitle" idx="2"/>
          </p:nvPr>
        </p:nvSpPr>
        <p:spPr>
          <a:xfrm>
            <a:off x="5057550" y="3078955"/>
            <a:ext cx="26856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3"/>
          </p:nvPr>
        </p:nvSpPr>
        <p:spPr>
          <a:xfrm>
            <a:off x="1400850" y="2409150"/>
            <a:ext cx="2685600" cy="7812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subTitle" idx="4"/>
          </p:nvPr>
        </p:nvSpPr>
        <p:spPr>
          <a:xfrm>
            <a:off x="5057550" y="2409150"/>
            <a:ext cx="2685600" cy="781200"/>
          </a:xfrm>
          <a:prstGeom prst="rect">
            <a:avLst/>
          </a:prstGeom>
          <a:noFill/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grpSp>
        <p:nvGrpSpPr>
          <p:cNvPr id="149" name="Google Shape;149;p5"/>
          <p:cNvGrpSpPr/>
          <p:nvPr/>
        </p:nvGrpSpPr>
        <p:grpSpPr>
          <a:xfrm>
            <a:off x="8350757" y="149679"/>
            <a:ext cx="627300" cy="1446850"/>
            <a:chOff x="6656382" y="-78921"/>
            <a:chExt cx="627300" cy="1446850"/>
          </a:xfrm>
        </p:grpSpPr>
        <p:sp>
          <p:nvSpPr>
            <p:cNvPr id="150" name="Google Shape;150;p5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70" name="Google Shape;170;p6"/>
          <p:cNvGrpSpPr/>
          <p:nvPr/>
        </p:nvGrpSpPr>
        <p:grpSpPr>
          <a:xfrm rot="5400000">
            <a:off x="8186507" y="4182606"/>
            <a:ext cx="627300" cy="1446850"/>
            <a:chOff x="6656382" y="-78921"/>
            <a:chExt cx="627300" cy="1446850"/>
          </a:xfrm>
        </p:grpSpPr>
        <p:sp>
          <p:nvSpPr>
            <p:cNvPr id="171" name="Google Shape;171;p6"/>
            <p:cNvSpPr/>
            <p:nvPr/>
          </p:nvSpPr>
          <p:spPr>
            <a:xfrm>
              <a:off x="66563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66563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66563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66563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66563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66563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69389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69389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69389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69389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69389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69389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7221582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7221582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7221582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7221582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7221582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7221582" y="-78921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6"/>
          <p:cNvSpPr/>
          <p:nvPr/>
        </p:nvSpPr>
        <p:spPr>
          <a:xfrm>
            <a:off x="-112925" y="3233575"/>
            <a:ext cx="9360025" cy="1927400"/>
          </a:xfrm>
          <a:custGeom>
            <a:avLst/>
            <a:gdLst/>
            <a:ahLst/>
            <a:cxnLst/>
            <a:rect l="l" t="t" r="r" b="b"/>
            <a:pathLst>
              <a:path w="374401" h="77096" extrusionOk="0">
                <a:moveTo>
                  <a:pt x="0" y="0"/>
                </a:moveTo>
                <a:lnTo>
                  <a:pt x="41826" y="77096"/>
                </a:lnTo>
                <a:lnTo>
                  <a:pt x="374401" y="418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"/>
          <p:cNvSpPr/>
          <p:nvPr/>
        </p:nvSpPr>
        <p:spPr>
          <a:xfrm>
            <a:off x="-16825" y="-95500"/>
            <a:ext cx="8461350" cy="5256550"/>
          </a:xfrm>
          <a:custGeom>
            <a:avLst/>
            <a:gdLst/>
            <a:ahLst/>
            <a:cxnLst/>
            <a:rect l="l" t="t" r="r" b="b"/>
            <a:pathLst>
              <a:path w="338454" h="210262" extrusionOk="0">
                <a:moveTo>
                  <a:pt x="266558" y="0"/>
                </a:moveTo>
                <a:lnTo>
                  <a:pt x="338454" y="106940"/>
                </a:lnTo>
                <a:lnTo>
                  <a:pt x="310419" y="210262"/>
                </a:lnTo>
                <a:lnTo>
                  <a:pt x="0" y="196245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92" name="Google Shape;192;p7"/>
          <p:cNvGrpSpPr/>
          <p:nvPr/>
        </p:nvGrpSpPr>
        <p:grpSpPr>
          <a:xfrm>
            <a:off x="198233" y="198029"/>
            <a:ext cx="344700" cy="1169900"/>
            <a:chOff x="198233" y="198029"/>
            <a:chExt cx="344700" cy="1169900"/>
          </a:xfrm>
        </p:grpSpPr>
        <p:sp>
          <p:nvSpPr>
            <p:cNvPr id="193" name="Google Shape;193;p7"/>
            <p:cNvSpPr/>
            <p:nvPr/>
          </p:nvSpPr>
          <p:spPr>
            <a:xfrm>
              <a:off x="198233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480833" y="1980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198233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480833" y="4749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198233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480833" y="7519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198233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480833" y="102887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198233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480833" y="1305829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7"/>
          <p:cNvSpPr txBox="1">
            <a:spLocks noGrp="1"/>
          </p:cNvSpPr>
          <p:nvPr>
            <p:ph type="ctrTitle"/>
          </p:nvPr>
        </p:nvSpPr>
        <p:spPr>
          <a:xfrm>
            <a:off x="720000" y="1405200"/>
            <a:ext cx="2958300" cy="9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4" name="Google Shape;204;p7"/>
          <p:cNvSpPr txBox="1">
            <a:spLocks noGrp="1"/>
          </p:cNvSpPr>
          <p:nvPr>
            <p:ph type="subTitle" idx="1"/>
          </p:nvPr>
        </p:nvSpPr>
        <p:spPr>
          <a:xfrm>
            <a:off x="720000" y="2571750"/>
            <a:ext cx="4073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"/>
          <p:cNvSpPr txBox="1">
            <a:spLocks noGrp="1"/>
          </p:cNvSpPr>
          <p:nvPr>
            <p:ph type="title"/>
          </p:nvPr>
        </p:nvSpPr>
        <p:spPr>
          <a:xfrm>
            <a:off x="1354950" y="1846850"/>
            <a:ext cx="6534000" cy="14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000"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/>
          <p:nvPr/>
        </p:nvSpPr>
        <p:spPr>
          <a:xfrm>
            <a:off x="-29950" y="-39675"/>
            <a:ext cx="6593725" cy="5178625"/>
          </a:xfrm>
          <a:custGeom>
            <a:avLst/>
            <a:gdLst/>
            <a:ahLst/>
            <a:cxnLst/>
            <a:rect l="l" t="t" r="r" b="b"/>
            <a:pathLst>
              <a:path w="263749" h="207145" extrusionOk="0">
                <a:moveTo>
                  <a:pt x="177840" y="0"/>
                </a:moveTo>
                <a:lnTo>
                  <a:pt x="263749" y="78482"/>
                </a:lnTo>
                <a:lnTo>
                  <a:pt x="213367" y="207145"/>
                </a:lnTo>
                <a:lnTo>
                  <a:pt x="0" y="178643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9" name="Google Shape;209;p9"/>
          <p:cNvSpPr txBox="1">
            <a:spLocks noGrp="1"/>
          </p:cNvSpPr>
          <p:nvPr>
            <p:ph type="title"/>
          </p:nvPr>
        </p:nvSpPr>
        <p:spPr>
          <a:xfrm>
            <a:off x="720050" y="1724525"/>
            <a:ext cx="3845100" cy="16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9"/>
          <p:cNvSpPr txBox="1">
            <a:spLocks noGrp="1"/>
          </p:cNvSpPr>
          <p:nvPr>
            <p:ph type="subTitle" idx="1"/>
          </p:nvPr>
        </p:nvSpPr>
        <p:spPr>
          <a:xfrm>
            <a:off x="720050" y="3362050"/>
            <a:ext cx="3845100" cy="3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9"/>
          <p:cNvSpPr txBox="1">
            <a:spLocks noGrp="1"/>
          </p:cNvSpPr>
          <p:nvPr>
            <p:ph type="title" idx="2" hasCustomPrompt="1"/>
          </p:nvPr>
        </p:nvSpPr>
        <p:spPr>
          <a:xfrm>
            <a:off x="720050" y="315950"/>
            <a:ext cx="2100300" cy="97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 b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0"/>
          <p:cNvSpPr/>
          <p:nvPr/>
        </p:nvSpPr>
        <p:spPr>
          <a:xfrm flipH="1">
            <a:off x="682650" y="-95500"/>
            <a:ext cx="8461350" cy="5256550"/>
          </a:xfrm>
          <a:custGeom>
            <a:avLst/>
            <a:gdLst/>
            <a:ahLst/>
            <a:cxnLst/>
            <a:rect l="l" t="t" r="r" b="b"/>
            <a:pathLst>
              <a:path w="338454" h="210262" extrusionOk="0">
                <a:moveTo>
                  <a:pt x="266558" y="0"/>
                </a:moveTo>
                <a:lnTo>
                  <a:pt x="338454" y="106940"/>
                </a:lnTo>
                <a:lnTo>
                  <a:pt x="310419" y="210262"/>
                </a:lnTo>
                <a:lnTo>
                  <a:pt x="0" y="196245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14" name="Google Shape;214;p10"/>
          <p:cNvGrpSpPr/>
          <p:nvPr/>
        </p:nvGrpSpPr>
        <p:grpSpPr>
          <a:xfrm>
            <a:off x="6904678" y="-78921"/>
            <a:ext cx="2605500" cy="1446850"/>
            <a:chOff x="310975" y="334050"/>
            <a:chExt cx="2605500" cy="1446850"/>
          </a:xfrm>
        </p:grpSpPr>
        <p:sp>
          <p:nvSpPr>
            <p:cNvPr id="215" name="Google Shape;215;p10"/>
            <p:cNvSpPr/>
            <p:nvPr/>
          </p:nvSpPr>
          <p:spPr>
            <a:xfrm>
              <a:off x="310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593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0"/>
            <p:cNvSpPr/>
            <p:nvPr/>
          </p:nvSpPr>
          <p:spPr>
            <a:xfrm>
              <a:off x="876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1158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0"/>
            <p:cNvSpPr/>
            <p:nvPr/>
          </p:nvSpPr>
          <p:spPr>
            <a:xfrm>
              <a:off x="1441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0"/>
            <p:cNvSpPr/>
            <p:nvPr/>
          </p:nvSpPr>
          <p:spPr>
            <a:xfrm>
              <a:off x="17239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0"/>
            <p:cNvSpPr/>
            <p:nvPr/>
          </p:nvSpPr>
          <p:spPr>
            <a:xfrm>
              <a:off x="20065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22891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25717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0"/>
            <p:cNvSpPr/>
            <p:nvPr/>
          </p:nvSpPr>
          <p:spPr>
            <a:xfrm>
              <a:off x="2854375" y="3340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310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593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0"/>
            <p:cNvSpPr/>
            <p:nvPr/>
          </p:nvSpPr>
          <p:spPr>
            <a:xfrm>
              <a:off x="876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1158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1441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17239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0"/>
            <p:cNvSpPr/>
            <p:nvPr/>
          </p:nvSpPr>
          <p:spPr>
            <a:xfrm>
              <a:off x="20065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0"/>
            <p:cNvSpPr/>
            <p:nvPr/>
          </p:nvSpPr>
          <p:spPr>
            <a:xfrm>
              <a:off x="22891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25717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2854375" y="6110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310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593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876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1158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1441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17239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20065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22891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25717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2854375" y="8879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310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593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876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1158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1441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17239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20065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0"/>
            <p:cNvSpPr/>
            <p:nvPr/>
          </p:nvSpPr>
          <p:spPr>
            <a:xfrm>
              <a:off x="22891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0"/>
            <p:cNvSpPr/>
            <p:nvPr/>
          </p:nvSpPr>
          <p:spPr>
            <a:xfrm>
              <a:off x="25717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0"/>
            <p:cNvSpPr/>
            <p:nvPr/>
          </p:nvSpPr>
          <p:spPr>
            <a:xfrm>
              <a:off x="2854375" y="11649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0"/>
            <p:cNvSpPr/>
            <p:nvPr/>
          </p:nvSpPr>
          <p:spPr>
            <a:xfrm>
              <a:off x="310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0"/>
            <p:cNvSpPr/>
            <p:nvPr/>
          </p:nvSpPr>
          <p:spPr>
            <a:xfrm>
              <a:off x="593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0"/>
            <p:cNvSpPr/>
            <p:nvPr/>
          </p:nvSpPr>
          <p:spPr>
            <a:xfrm>
              <a:off x="876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0"/>
            <p:cNvSpPr/>
            <p:nvPr/>
          </p:nvSpPr>
          <p:spPr>
            <a:xfrm>
              <a:off x="1158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0"/>
            <p:cNvSpPr/>
            <p:nvPr/>
          </p:nvSpPr>
          <p:spPr>
            <a:xfrm>
              <a:off x="1441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0"/>
            <p:cNvSpPr/>
            <p:nvPr/>
          </p:nvSpPr>
          <p:spPr>
            <a:xfrm>
              <a:off x="17239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0"/>
            <p:cNvSpPr/>
            <p:nvPr/>
          </p:nvSpPr>
          <p:spPr>
            <a:xfrm>
              <a:off x="20065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0"/>
            <p:cNvSpPr/>
            <p:nvPr/>
          </p:nvSpPr>
          <p:spPr>
            <a:xfrm>
              <a:off x="22891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0"/>
            <p:cNvSpPr/>
            <p:nvPr/>
          </p:nvSpPr>
          <p:spPr>
            <a:xfrm>
              <a:off x="25717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0"/>
            <p:cNvSpPr/>
            <p:nvPr/>
          </p:nvSpPr>
          <p:spPr>
            <a:xfrm>
              <a:off x="2854375" y="144185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0"/>
            <p:cNvSpPr/>
            <p:nvPr/>
          </p:nvSpPr>
          <p:spPr>
            <a:xfrm>
              <a:off x="310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0"/>
            <p:cNvSpPr/>
            <p:nvPr/>
          </p:nvSpPr>
          <p:spPr>
            <a:xfrm>
              <a:off x="593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0"/>
            <p:cNvSpPr/>
            <p:nvPr/>
          </p:nvSpPr>
          <p:spPr>
            <a:xfrm>
              <a:off x="876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0"/>
            <p:cNvSpPr/>
            <p:nvPr/>
          </p:nvSpPr>
          <p:spPr>
            <a:xfrm>
              <a:off x="1158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0"/>
            <p:cNvSpPr/>
            <p:nvPr/>
          </p:nvSpPr>
          <p:spPr>
            <a:xfrm>
              <a:off x="1441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0"/>
            <p:cNvSpPr/>
            <p:nvPr/>
          </p:nvSpPr>
          <p:spPr>
            <a:xfrm>
              <a:off x="17239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0"/>
            <p:cNvSpPr/>
            <p:nvPr/>
          </p:nvSpPr>
          <p:spPr>
            <a:xfrm>
              <a:off x="20065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0"/>
            <p:cNvSpPr/>
            <p:nvPr/>
          </p:nvSpPr>
          <p:spPr>
            <a:xfrm>
              <a:off x="22891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0"/>
            <p:cNvSpPr/>
            <p:nvPr/>
          </p:nvSpPr>
          <p:spPr>
            <a:xfrm>
              <a:off x="25717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2854375" y="1718800"/>
              <a:ext cx="62100" cy="621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10"/>
          <p:cNvSpPr txBox="1">
            <a:spLocks noGrp="1"/>
          </p:cNvSpPr>
          <p:nvPr>
            <p:ph type="ctrTitle"/>
          </p:nvPr>
        </p:nvSpPr>
        <p:spPr>
          <a:xfrm>
            <a:off x="3828525" y="3730075"/>
            <a:ext cx="45954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10"/>
          <p:cNvSpPr txBox="1">
            <a:spLocks noGrp="1"/>
          </p:cNvSpPr>
          <p:nvPr>
            <p:ph type="subTitle" idx="1"/>
          </p:nvPr>
        </p:nvSpPr>
        <p:spPr>
          <a:xfrm>
            <a:off x="3828550" y="2473850"/>
            <a:ext cx="4595400" cy="121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 SemiBold"/>
              <a:buNone/>
              <a:defRPr sz="28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sz="2800" b="1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●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Char char="○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 Condensed Light"/>
              <a:buChar char="■"/>
              <a:defRPr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1"/>
          <p:cNvSpPr txBox="1">
            <a:spLocks noGrp="1"/>
          </p:cNvSpPr>
          <p:nvPr>
            <p:ph type="subTitle" idx="1"/>
          </p:nvPr>
        </p:nvSpPr>
        <p:spPr>
          <a:xfrm>
            <a:off x="1499538" y="2687675"/>
            <a:ext cx="5687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Josh </a:t>
            </a:r>
            <a:r>
              <a:rPr lang="en">
                <a:solidFill>
                  <a:srgbClr val="CCCCCC"/>
                </a:solidFill>
              </a:rPr>
              <a:t>/</a:t>
            </a:r>
            <a:r>
              <a:rPr lang="en"/>
              <a:t> Li Jie </a:t>
            </a:r>
            <a:r>
              <a:rPr lang="en">
                <a:solidFill>
                  <a:srgbClr val="CCCCCC"/>
                </a:solidFill>
              </a:rPr>
              <a:t>/</a:t>
            </a:r>
            <a:r>
              <a:rPr lang="en"/>
              <a:t> Jia Sheng </a:t>
            </a:r>
            <a:r>
              <a:rPr lang="en">
                <a:solidFill>
                  <a:srgbClr val="CCCCCC"/>
                </a:solidFill>
              </a:rPr>
              <a:t>/</a:t>
            </a:r>
            <a:r>
              <a:rPr lang="en"/>
              <a:t> Andrel</a:t>
            </a:r>
            <a:endParaRPr/>
          </a:p>
        </p:txBody>
      </p:sp>
      <p:pic>
        <p:nvPicPr>
          <p:cNvPr id="483" name="Google Shape;483;p31"/>
          <p:cNvPicPr preferRelativeResize="0"/>
          <p:nvPr/>
        </p:nvPicPr>
        <p:blipFill rotWithShape="1">
          <a:blip r:embed="rId3">
            <a:alphaModFix/>
          </a:blip>
          <a:srcRect l="33691"/>
          <a:stretch/>
        </p:blipFill>
        <p:spPr>
          <a:xfrm>
            <a:off x="2851521" y="1441400"/>
            <a:ext cx="3115325" cy="162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31"/>
          <p:cNvPicPr preferRelativeResize="0"/>
          <p:nvPr/>
        </p:nvPicPr>
        <p:blipFill rotWithShape="1">
          <a:blip r:embed="rId3">
            <a:alphaModFix/>
          </a:blip>
          <a:srcRect l="3847" r="66391"/>
          <a:stretch/>
        </p:blipFill>
        <p:spPr>
          <a:xfrm>
            <a:off x="1662175" y="1718316"/>
            <a:ext cx="1189349" cy="1381983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31"/>
          <p:cNvSpPr txBox="1">
            <a:spLocks noGrp="1"/>
          </p:cNvSpPr>
          <p:nvPr>
            <p:ph type="subTitle" idx="1"/>
          </p:nvPr>
        </p:nvSpPr>
        <p:spPr>
          <a:xfrm>
            <a:off x="7572300" y="4656000"/>
            <a:ext cx="19764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{ FS7T03 }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40"/>
          <p:cNvSpPr txBox="1">
            <a:spLocks noGrp="1"/>
          </p:cNvSpPr>
          <p:nvPr>
            <p:ph type="title"/>
          </p:nvPr>
        </p:nvSpPr>
        <p:spPr>
          <a:xfrm>
            <a:off x="2689450" y="1295450"/>
            <a:ext cx="5810700" cy="16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>
              <a:solidFill>
                <a:srgbClr val="FF6B65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1"/>
          <p:cNvSpPr txBox="1">
            <a:spLocks noGrp="1"/>
          </p:cNvSpPr>
          <p:nvPr>
            <p:ph type="subTitle" idx="4294967295"/>
          </p:nvPr>
        </p:nvSpPr>
        <p:spPr>
          <a:xfrm>
            <a:off x="720000" y="2343150"/>
            <a:ext cx="4073400" cy="21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Pandas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VADER sentiment analysis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Natural Language ToolKit</a:t>
            </a:r>
            <a:endParaRPr/>
          </a:p>
        </p:txBody>
      </p:sp>
      <p:sp>
        <p:nvSpPr>
          <p:cNvPr id="611" name="Google Shape;611;p41"/>
          <p:cNvSpPr txBox="1">
            <a:spLocks noGrp="1"/>
          </p:cNvSpPr>
          <p:nvPr>
            <p:ph type="ctrTitle" idx="4294967295"/>
          </p:nvPr>
        </p:nvSpPr>
        <p:spPr>
          <a:xfrm>
            <a:off x="720000" y="1373550"/>
            <a:ext cx="4869900" cy="9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Libraries Used</a:t>
            </a:r>
            <a:endParaRPr sz="4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42"/>
          <p:cNvSpPr txBox="1">
            <a:spLocks noGrp="1"/>
          </p:cNvSpPr>
          <p:nvPr>
            <p:ph type="subTitle" idx="4294967295"/>
          </p:nvPr>
        </p:nvSpPr>
        <p:spPr>
          <a:xfrm>
            <a:off x="720000" y="2571750"/>
            <a:ext cx="4502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Metrics of score, Remove invalid data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Extract meaningful words from reviews &amp; comments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7" name="Google Shape;617;p42"/>
          <p:cNvSpPr txBox="1">
            <a:spLocks noGrp="1"/>
          </p:cNvSpPr>
          <p:nvPr>
            <p:ph type="ctrTitle" idx="4294967295"/>
          </p:nvPr>
        </p:nvSpPr>
        <p:spPr>
          <a:xfrm>
            <a:off x="720000" y="1405200"/>
            <a:ext cx="4869900" cy="9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Data Preparation</a:t>
            </a:r>
            <a:endParaRPr sz="4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43"/>
          <p:cNvSpPr txBox="1">
            <a:spLocks noGrp="1"/>
          </p:cNvSpPr>
          <p:nvPr>
            <p:ph type="subTitle" idx="1"/>
          </p:nvPr>
        </p:nvSpPr>
        <p:spPr>
          <a:xfrm>
            <a:off x="720000" y="2571750"/>
            <a:ext cx="4073400" cy="16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Using VADER and NLTK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Shows the reviewer’s mood towards the listing</a:t>
            </a:r>
            <a:endParaRPr/>
          </a:p>
        </p:txBody>
      </p:sp>
      <p:sp>
        <p:nvSpPr>
          <p:cNvPr id="623" name="Google Shape;623;p43"/>
          <p:cNvSpPr txBox="1">
            <a:spLocks noGrp="1"/>
          </p:cNvSpPr>
          <p:nvPr>
            <p:ph type="ctrTitle"/>
          </p:nvPr>
        </p:nvSpPr>
        <p:spPr>
          <a:xfrm>
            <a:off x="720000" y="1405200"/>
            <a:ext cx="4869900" cy="9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EA9999"/>
                </a:solidFill>
              </a:rPr>
              <a:t>Sentiment</a:t>
            </a:r>
            <a:r>
              <a:rPr lang="en" sz="4000"/>
              <a:t> Analysis</a:t>
            </a:r>
            <a:endParaRPr sz="4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4"/>
          <p:cNvSpPr txBox="1">
            <a:spLocks noGrp="1"/>
          </p:cNvSpPr>
          <p:nvPr>
            <p:ph type="subTitle" idx="6"/>
          </p:nvPr>
        </p:nvSpPr>
        <p:spPr>
          <a:xfrm>
            <a:off x="720086" y="3471362"/>
            <a:ext cx="23967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How We Used It</a:t>
            </a:r>
            <a:endParaRPr/>
          </a:p>
        </p:txBody>
      </p:sp>
      <p:sp>
        <p:nvSpPr>
          <p:cNvPr id="629" name="Google Shape;629;p44"/>
          <p:cNvSpPr txBox="1">
            <a:spLocks noGrp="1"/>
          </p:cNvSpPr>
          <p:nvPr>
            <p:ph type="subTitle" idx="4"/>
          </p:nvPr>
        </p:nvSpPr>
        <p:spPr>
          <a:xfrm>
            <a:off x="720050" y="1386613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VADER evaluates text and gives them a general sentiment score</a:t>
            </a:r>
            <a:endParaRPr/>
          </a:p>
        </p:txBody>
      </p:sp>
      <p:sp>
        <p:nvSpPr>
          <p:cNvPr id="630" name="Google Shape;630;p44"/>
          <p:cNvSpPr txBox="1">
            <a:spLocks noGrp="1"/>
          </p:cNvSpPr>
          <p:nvPr>
            <p:ph type="subTitle" idx="2"/>
          </p:nvPr>
        </p:nvSpPr>
        <p:spPr>
          <a:xfrm>
            <a:off x="720075" y="1045900"/>
            <a:ext cx="31110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 It Does</a:t>
            </a:r>
            <a:endParaRPr/>
          </a:p>
        </p:txBody>
      </p:sp>
      <p:sp>
        <p:nvSpPr>
          <p:cNvPr id="631" name="Google Shape;631;p44"/>
          <p:cNvSpPr txBox="1">
            <a:spLocks noGrp="1"/>
          </p:cNvSpPr>
          <p:nvPr>
            <p:ph type="subTitle" idx="8"/>
          </p:nvPr>
        </p:nvSpPr>
        <p:spPr>
          <a:xfrm>
            <a:off x="720050" y="3812088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Average Sentiment Score of each listing</a:t>
            </a:r>
            <a:endParaRPr/>
          </a:p>
        </p:txBody>
      </p:sp>
      <p:sp>
        <p:nvSpPr>
          <p:cNvPr id="632" name="Google Shape;632;p44"/>
          <p:cNvSpPr txBox="1">
            <a:spLocks noGrp="1"/>
          </p:cNvSpPr>
          <p:nvPr>
            <p:ph type="ctrTitle"/>
          </p:nvPr>
        </p:nvSpPr>
        <p:spPr>
          <a:xfrm>
            <a:off x="720050" y="359450"/>
            <a:ext cx="35958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latin typeface="Barlow Semi Condensed"/>
                <a:ea typeface="Barlow Semi Condensed"/>
                <a:cs typeface="Barlow Semi Condensed"/>
                <a:sym typeface="Barlow Semi Condensed"/>
              </a:rPr>
              <a:t>VADER</a:t>
            </a:r>
            <a:r>
              <a:rPr lang="en"/>
              <a:t> Sentiment Analysis</a:t>
            </a:r>
            <a:endParaRPr/>
          </a:p>
        </p:txBody>
      </p:sp>
      <p:pic>
        <p:nvPicPr>
          <p:cNvPr id="633" name="Google Shape;63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1025" y="1045888"/>
            <a:ext cx="2705100" cy="2333625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44"/>
          <p:cNvSpPr txBox="1">
            <a:spLocks noGrp="1"/>
          </p:cNvSpPr>
          <p:nvPr>
            <p:ph type="subTitle" idx="6"/>
          </p:nvPr>
        </p:nvSpPr>
        <p:spPr>
          <a:xfrm>
            <a:off x="720086" y="2252162"/>
            <a:ext cx="23967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Why We Used It</a:t>
            </a:r>
            <a:endParaRPr/>
          </a:p>
        </p:txBody>
      </p:sp>
      <p:sp>
        <p:nvSpPr>
          <p:cNvPr id="635" name="Google Shape;635;p44"/>
          <p:cNvSpPr txBox="1">
            <a:spLocks noGrp="1"/>
          </p:cNvSpPr>
          <p:nvPr>
            <p:ph type="subTitle" idx="8"/>
          </p:nvPr>
        </p:nvSpPr>
        <p:spPr>
          <a:xfrm>
            <a:off x="720050" y="2592904"/>
            <a:ext cx="23967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Reviews were all generally positive, with minor criticism hidden within the reviews</a:t>
            </a:r>
            <a:endParaRPr/>
          </a:p>
        </p:txBody>
      </p:sp>
      <p:pic>
        <p:nvPicPr>
          <p:cNvPr id="636" name="Google Shape;63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1036" y="3480013"/>
            <a:ext cx="4786305" cy="1310737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44"/>
          <p:cNvSpPr/>
          <p:nvPr/>
        </p:nvSpPr>
        <p:spPr>
          <a:xfrm>
            <a:off x="4315925" y="3574150"/>
            <a:ext cx="478800" cy="1536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44"/>
          <p:cNvSpPr/>
          <p:nvPr/>
        </p:nvSpPr>
        <p:spPr>
          <a:xfrm>
            <a:off x="3749040" y="3499040"/>
            <a:ext cx="502800" cy="512100"/>
          </a:xfrm>
          <a:prstGeom prst="ellipse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44"/>
          <p:cNvSpPr/>
          <p:nvPr/>
        </p:nvSpPr>
        <p:spPr>
          <a:xfrm>
            <a:off x="4321700" y="3768050"/>
            <a:ext cx="1714500" cy="3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44"/>
          <p:cNvSpPr txBox="1"/>
          <p:nvPr/>
        </p:nvSpPr>
        <p:spPr>
          <a:xfrm>
            <a:off x="4239650" y="3674100"/>
            <a:ext cx="1726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February 2020</a:t>
            </a:r>
            <a:endParaRPr sz="10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641" name="Google Shape;641;p44"/>
          <p:cNvSpPr/>
          <p:nvPr/>
        </p:nvSpPr>
        <p:spPr>
          <a:xfrm>
            <a:off x="3714750" y="4130675"/>
            <a:ext cx="4666800" cy="67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44"/>
          <p:cNvSpPr txBox="1"/>
          <p:nvPr/>
        </p:nvSpPr>
        <p:spPr>
          <a:xfrm>
            <a:off x="3760788" y="3990450"/>
            <a:ext cx="46668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Great apartment although the outside building looks a bit gloomy. Very comfortable and a nice bathtub. There aren’t a lot of trains but the location is ok. I recommend it!</a:t>
            </a:r>
            <a:endParaRPr sz="12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aphicFrame>
        <p:nvGraphicFramePr>
          <p:cNvPr id="643" name="Google Shape;643;p44"/>
          <p:cNvGraphicFramePr/>
          <p:nvPr/>
        </p:nvGraphicFramePr>
        <p:xfrm>
          <a:off x="3674000" y="1053188"/>
          <a:ext cx="2705100" cy="1981050"/>
        </p:xfrm>
        <a:graphic>
          <a:graphicData uri="http://schemas.openxmlformats.org/drawingml/2006/table">
            <a:tbl>
              <a:tblPr>
                <a:noFill/>
                <a:tableStyleId>{A3FD8B42-D1EB-4E63-9307-D4EA331A2DDD}</a:tableStyleId>
              </a:tblPr>
              <a:tblGrid>
                <a:gridCol w="1730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4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Sentiment Metric</a:t>
                      </a:r>
                      <a:endParaRPr b="1"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Score</a:t>
                      </a:r>
                      <a:endParaRPr b="1"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Positive</a:t>
                      </a:r>
                      <a:endParaRPr b="1"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0.674</a:t>
                      </a:r>
                      <a:endParaRPr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Neutral</a:t>
                      </a:r>
                      <a:endParaRPr b="1"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0.326</a:t>
                      </a:r>
                      <a:endParaRPr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Negative</a:t>
                      </a:r>
                      <a:endParaRPr b="1"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0.0</a:t>
                      </a:r>
                      <a:endParaRPr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Compound</a:t>
                      </a:r>
                      <a:endParaRPr b="1"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6666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0.735</a:t>
                      </a:r>
                      <a:endParaRPr>
                        <a:solidFill>
                          <a:srgbClr val="66666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44" name="Google Shape;644;p44"/>
          <p:cNvSpPr/>
          <p:nvPr/>
        </p:nvSpPr>
        <p:spPr>
          <a:xfrm>
            <a:off x="3713750" y="2990725"/>
            <a:ext cx="2778000" cy="3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44"/>
          <p:cNvSpPr/>
          <p:nvPr/>
        </p:nvSpPr>
        <p:spPr>
          <a:xfrm rot="5400000">
            <a:off x="5701850" y="1824175"/>
            <a:ext cx="1741500" cy="38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45"/>
          <p:cNvSpPr txBox="1">
            <a:spLocks noGrp="1"/>
          </p:cNvSpPr>
          <p:nvPr>
            <p:ph type="ctrTitle" idx="4294967295"/>
          </p:nvPr>
        </p:nvSpPr>
        <p:spPr>
          <a:xfrm>
            <a:off x="2964900" y="95480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 of </a:t>
            </a:r>
            <a:r>
              <a:rPr lang="en">
                <a:solidFill>
                  <a:srgbClr val="EA9999"/>
                </a:solidFill>
              </a:rPr>
              <a:t>total_score</a:t>
            </a:r>
            <a:endParaRPr sz="2400">
              <a:solidFill>
                <a:srgbClr val="EA9999"/>
              </a:solidFill>
            </a:endParaRPr>
          </a:p>
        </p:txBody>
      </p:sp>
      <p:sp>
        <p:nvSpPr>
          <p:cNvPr id="651" name="Google Shape;651;p45"/>
          <p:cNvSpPr txBox="1">
            <a:spLocks noGrp="1"/>
          </p:cNvSpPr>
          <p:nvPr>
            <p:ph type="subTitle" idx="4294967295"/>
          </p:nvPr>
        </p:nvSpPr>
        <p:spPr>
          <a:xfrm>
            <a:off x="537795" y="3718553"/>
            <a:ext cx="3168900" cy="775800"/>
          </a:xfrm>
          <a:prstGeom prst="rect">
            <a:avLst/>
          </a:prstGeom>
        </p:spPr>
        <p:txBody>
          <a:bodyPr spcFirstLastPara="1" wrap="square" lIns="91425" tIns="18287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Sentiment Score</a:t>
            </a:r>
            <a:endParaRPr/>
          </a:p>
        </p:txBody>
      </p:sp>
      <p:sp>
        <p:nvSpPr>
          <p:cNvPr id="652" name="Google Shape;652;p45"/>
          <p:cNvSpPr txBox="1">
            <a:spLocks noGrp="1"/>
          </p:cNvSpPr>
          <p:nvPr>
            <p:ph type="subTitle" idx="4294967295"/>
          </p:nvPr>
        </p:nvSpPr>
        <p:spPr>
          <a:xfrm>
            <a:off x="6919351" y="3957750"/>
            <a:ext cx="1584600" cy="775800"/>
          </a:xfrm>
          <a:prstGeom prst="rect">
            <a:avLst/>
          </a:prstGeom>
        </p:spPr>
        <p:txBody>
          <a:bodyPr spcFirstLastPara="1" wrap="square" lIns="91425" tIns="18287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Location,</a:t>
            </a:r>
            <a:endParaRPr sz="1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Superhost, </a:t>
            </a:r>
            <a:endParaRPr sz="1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Reviews Count</a:t>
            </a:r>
            <a:endParaRPr sz="1300"/>
          </a:p>
        </p:txBody>
      </p:sp>
      <p:sp>
        <p:nvSpPr>
          <p:cNvPr id="653" name="Google Shape;653;p45"/>
          <p:cNvSpPr/>
          <p:nvPr/>
        </p:nvSpPr>
        <p:spPr>
          <a:xfrm rot="-5400000">
            <a:off x="8311750" y="170245"/>
            <a:ext cx="223500" cy="2235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45"/>
          <p:cNvSpPr/>
          <p:nvPr/>
        </p:nvSpPr>
        <p:spPr>
          <a:xfrm rot="-5400000">
            <a:off x="8721350" y="170245"/>
            <a:ext cx="223500" cy="223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45"/>
          <p:cNvSpPr/>
          <p:nvPr/>
        </p:nvSpPr>
        <p:spPr>
          <a:xfrm rot="-5400000">
            <a:off x="8523348" y="170245"/>
            <a:ext cx="223500" cy="2235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45"/>
          <p:cNvSpPr/>
          <p:nvPr/>
        </p:nvSpPr>
        <p:spPr>
          <a:xfrm>
            <a:off x="1117500" y="2510825"/>
            <a:ext cx="629700" cy="633000"/>
          </a:xfrm>
          <a:prstGeom prst="ellipse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45"/>
          <p:cNvSpPr/>
          <p:nvPr/>
        </p:nvSpPr>
        <p:spPr>
          <a:xfrm>
            <a:off x="1807400" y="2510825"/>
            <a:ext cx="629700" cy="633000"/>
          </a:xfrm>
          <a:prstGeom prst="ellipse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45"/>
          <p:cNvSpPr/>
          <p:nvPr/>
        </p:nvSpPr>
        <p:spPr>
          <a:xfrm>
            <a:off x="3187200" y="2510825"/>
            <a:ext cx="629700" cy="6330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45"/>
          <p:cNvSpPr/>
          <p:nvPr/>
        </p:nvSpPr>
        <p:spPr>
          <a:xfrm>
            <a:off x="3877100" y="2510825"/>
            <a:ext cx="629700" cy="6330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45"/>
          <p:cNvSpPr/>
          <p:nvPr/>
        </p:nvSpPr>
        <p:spPr>
          <a:xfrm>
            <a:off x="4567000" y="2510825"/>
            <a:ext cx="629700" cy="6330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45"/>
          <p:cNvSpPr/>
          <p:nvPr/>
        </p:nvSpPr>
        <p:spPr>
          <a:xfrm>
            <a:off x="5256900" y="2510825"/>
            <a:ext cx="629700" cy="6330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45"/>
          <p:cNvSpPr/>
          <p:nvPr/>
        </p:nvSpPr>
        <p:spPr>
          <a:xfrm>
            <a:off x="5946800" y="2510825"/>
            <a:ext cx="629700" cy="633000"/>
          </a:xfrm>
          <a:prstGeom prst="ellipse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45"/>
          <p:cNvGrpSpPr/>
          <p:nvPr/>
        </p:nvGrpSpPr>
        <p:grpSpPr>
          <a:xfrm rot="2700000">
            <a:off x="6636728" y="2510231"/>
            <a:ext cx="629694" cy="632994"/>
            <a:chOff x="5656100" y="4314150"/>
            <a:chExt cx="629700" cy="633000"/>
          </a:xfrm>
        </p:grpSpPr>
        <p:sp>
          <p:nvSpPr>
            <p:cNvPr id="664" name="Google Shape;664;p45"/>
            <p:cNvSpPr/>
            <p:nvPr/>
          </p:nvSpPr>
          <p:spPr>
            <a:xfrm>
              <a:off x="5656100" y="4314150"/>
              <a:ext cx="629700" cy="6330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5"/>
            <p:cNvSpPr/>
            <p:nvPr/>
          </p:nvSpPr>
          <p:spPr>
            <a:xfrm>
              <a:off x="5656100" y="4314150"/>
              <a:ext cx="629700" cy="633000"/>
            </a:xfrm>
            <a:prstGeom prst="pie">
              <a:avLst>
                <a:gd name="adj1" fmla="val 16274820"/>
                <a:gd name="adj2" fmla="val 5418933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" name="Google Shape;666;p45"/>
          <p:cNvSpPr/>
          <p:nvPr/>
        </p:nvSpPr>
        <p:spPr>
          <a:xfrm>
            <a:off x="7396800" y="2510438"/>
            <a:ext cx="629700" cy="6330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67" name="Google Shape;667;p45"/>
          <p:cNvCxnSpPr/>
          <p:nvPr/>
        </p:nvCxnSpPr>
        <p:spPr>
          <a:xfrm>
            <a:off x="795075" y="2191513"/>
            <a:ext cx="7656300" cy="264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8" name="Google Shape;668;p45"/>
          <p:cNvCxnSpPr/>
          <p:nvPr/>
        </p:nvCxnSpPr>
        <p:spPr>
          <a:xfrm rot="10800000">
            <a:off x="2129900" y="3471075"/>
            <a:ext cx="8100" cy="4269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669" name="Google Shape;669;p45"/>
          <p:cNvCxnSpPr/>
          <p:nvPr/>
        </p:nvCxnSpPr>
        <p:spPr>
          <a:xfrm rot="10800000">
            <a:off x="4892040" y="3471075"/>
            <a:ext cx="8100" cy="4269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670" name="Google Shape;670;p45"/>
          <p:cNvSpPr txBox="1">
            <a:spLocks noGrp="1"/>
          </p:cNvSpPr>
          <p:nvPr>
            <p:ph type="subTitle" idx="4294967295"/>
          </p:nvPr>
        </p:nvSpPr>
        <p:spPr>
          <a:xfrm>
            <a:off x="3338361" y="3718545"/>
            <a:ext cx="3168900" cy="775800"/>
          </a:xfrm>
          <a:prstGeom prst="rect">
            <a:avLst/>
          </a:prstGeom>
        </p:spPr>
        <p:txBody>
          <a:bodyPr spcFirstLastPara="1" wrap="square" lIns="91425" tIns="18287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Review Scores</a:t>
            </a:r>
            <a:endParaRPr/>
          </a:p>
        </p:txBody>
      </p:sp>
      <p:cxnSp>
        <p:nvCxnSpPr>
          <p:cNvPr id="671" name="Google Shape;671;p45"/>
          <p:cNvCxnSpPr/>
          <p:nvPr/>
        </p:nvCxnSpPr>
        <p:spPr>
          <a:xfrm rot="10800000">
            <a:off x="7707600" y="3471075"/>
            <a:ext cx="8100" cy="4269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672" name="Google Shape;672;p45"/>
          <p:cNvGrpSpPr/>
          <p:nvPr/>
        </p:nvGrpSpPr>
        <p:grpSpPr>
          <a:xfrm rot="2700000">
            <a:off x="2497303" y="2510831"/>
            <a:ext cx="629694" cy="632994"/>
            <a:chOff x="5656100" y="4314150"/>
            <a:chExt cx="629700" cy="633000"/>
          </a:xfrm>
        </p:grpSpPr>
        <p:sp>
          <p:nvSpPr>
            <p:cNvPr id="673" name="Google Shape;673;p45"/>
            <p:cNvSpPr/>
            <p:nvPr/>
          </p:nvSpPr>
          <p:spPr>
            <a:xfrm>
              <a:off x="5656100" y="4314150"/>
              <a:ext cx="629700" cy="633000"/>
            </a:xfrm>
            <a:prstGeom prst="ellipse">
              <a:avLst/>
            </a:pr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5"/>
            <p:cNvSpPr/>
            <p:nvPr/>
          </p:nvSpPr>
          <p:spPr>
            <a:xfrm>
              <a:off x="5656100" y="4314150"/>
              <a:ext cx="629700" cy="633000"/>
            </a:xfrm>
            <a:prstGeom prst="pie">
              <a:avLst>
                <a:gd name="adj1" fmla="val 16274820"/>
                <a:gd name="adj2" fmla="val 5418933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46"/>
          <p:cNvSpPr txBox="1">
            <a:spLocks noGrp="1"/>
          </p:cNvSpPr>
          <p:nvPr>
            <p:ph type="title"/>
          </p:nvPr>
        </p:nvSpPr>
        <p:spPr>
          <a:xfrm>
            <a:off x="2905950" y="1343525"/>
            <a:ext cx="5810700" cy="16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</a:t>
            </a:r>
            <a:endParaRPr>
              <a:solidFill>
                <a:srgbClr val="FF6B65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7"/>
          <p:cNvSpPr txBox="1">
            <a:spLocks noGrp="1"/>
          </p:cNvSpPr>
          <p:nvPr>
            <p:ph type="subTitle" idx="4294967295"/>
          </p:nvPr>
        </p:nvSpPr>
        <p:spPr>
          <a:xfrm>
            <a:off x="2535300" y="1236550"/>
            <a:ext cx="4073400" cy="7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of Price Range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Class Analysis: High, Mid, Low </a:t>
            </a:r>
            <a:endParaRPr/>
          </a:p>
        </p:txBody>
      </p:sp>
      <p:sp>
        <p:nvSpPr>
          <p:cNvPr id="685" name="Google Shape;685;p47"/>
          <p:cNvSpPr txBox="1">
            <a:spLocks noGrp="1"/>
          </p:cNvSpPr>
          <p:nvPr>
            <p:ph type="ctrTitle" idx="4294967295"/>
          </p:nvPr>
        </p:nvSpPr>
        <p:spPr>
          <a:xfrm>
            <a:off x="2289450" y="467452"/>
            <a:ext cx="4869900" cy="7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Technique: </a:t>
            </a:r>
            <a:r>
              <a:rPr lang="en">
                <a:solidFill>
                  <a:srgbClr val="E06666"/>
                </a:solidFill>
              </a:rPr>
              <a:t>Clustering</a:t>
            </a:r>
            <a:endParaRPr>
              <a:solidFill>
                <a:srgbClr val="E06666"/>
              </a:solidFill>
            </a:endParaRPr>
          </a:p>
        </p:txBody>
      </p:sp>
      <p:sp>
        <p:nvSpPr>
          <p:cNvPr id="686" name="Google Shape;686;p47"/>
          <p:cNvSpPr txBox="1">
            <a:spLocks noGrp="1"/>
          </p:cNvSpPr>
          <p:nvPr>
            <p:ph type="subTitle" idx="4294967295"/>
          </p:nvPr>
        </p:nvSpPr>
        <p:spPr>
          <a:xfrm>
            <a:off x="2963700" y="4414475"/>
            <a:ext cx="3216600" cy="6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Scatterplot</a:t>
            </a:r>
            <a:endParaRPr/>
          </a:p>
        </p:txBody>
      </p:sp>
      <p:pic>
        <p:nvPicPr>
          <p:cNvPr id="687" name="Google Shape;68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9050" y="2141950"/>
            <a:ext cx="4305900" cy="2166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8"/>
          <p:cNvSpPr txBox="1">
            <a:spLocks noGrp="1"/>
          </p:cNvSpPr>
          <p:nvPr>
            <p:ph type="ctrTitle" idx="4294967295"/>
          </p:nvPr>
        </p:nvSpPr>
        <p:spPr>
          <a:xfrm>
            <a:off x="720050" y="359450"/>
            <a:ext cx="59037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Pattern Recognition</a:t>
            </a:r>
            <a:endParaRPr/>
          </a:p>
        </p:txBody>
      </p:sp>
      <p:pic>
        <p:nvPicPr>
          <p:cNvPr id="693" name="Google Shape;69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6750" y="1962883"/>
            <a:ext cx="3924475" cy="2035330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Google Shape;694;p48"/>
          <p:cNvSpPr txBox="1">
            <a:spLocks noGrp="1"/>
          </p:cNvSpPr>
          <p:nvPr>
            <p:ph type="subTitle" idx="4294967295"/>
          </p:nvPr>
        </p:nvSpPr>
        <p:spPr>
          <a:xfrm>
            <a:off x="5060688" y="4160850"/>
            <a:ext cx="3216600" cy="4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</a:t>
            </a:r>
            <a:endParaRPr/>
          </a:p>
        </p:txBody>
      </p:sp>
      <p:pic>
        <p:nvPicPr>
          <p:cNvPr id="695" name="Google Shape;69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450" y="1684700"/>
            <a:ext cx="3669074" cy="2387449"/>
          </a:xfrm>
          <a:prstGeom prst="rect">
            <a:avLst/>
          </a:prstGeom>
          <a:noFill/>
          <a:ln>
            <a:noFill/>
          </a:ln>
        </p:spPr>
      </p:pic>
      <p:sp>
        <p:nvSpPr>
          <p:cNvPr id="696" name="Google Shape;696;p48"/>
          <p:cNvSpPr txBox="1">
            <a:spLocks noGrp="1"/>
          </p:cNvSpPr>
          <p:nvPr>
            <p:ph type="subTitle" idx="4294967295"/>
          </p:nvPr>
        </p:nvSpPr>
        <p:spPr>
          <a:xfrm>
            <a:off x="889675" y="4160850"/>
            <a:ext cx="3216600" cy="6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Barplot</a:t>
            </a:r>
            <a:endParaRPr/>
          </a:p>
        </p:txBody>
      </p:sp>
      <p:sp>
        <p:nvSpPr>
          <p:cNvPr id="697" name="Google Shape;697;p48"/>
          <p:cNvSpPr txBox="1">
            <a:spLocks noGrp="1"/>
          </p:cNvSpPr>
          <p:nvPr>
            <p:ph type="subTitle" idx="4294967295"/>
          </p:nvPr>
        </p:nvSpPr>
        <p:spPr>
          <a:xfrm>
            <a:off x="737275" y="755575"/>
            <a:ext cx="4778400" cy="6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Visualisations of Most Commonly Used Words in Reviews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2" name="Google Shape;70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538" y="0"/>
            <a:ext cx="839293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Google Shape;703;p49"/>
          <p:cNvSpPr/>
          <p:nvPr/>
        </p:nvSpPr>
        <p:spPr>
          <a:xfrm>
            <a:off x="5358500" y="769975"/>
            <a:ext cx="2729700" cy="26697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2"/>
          <p:cNvSpPr txBox="1">
            <a:spLocks noGrp="1"/>
          </p:cNvSpPr>
          <p:nvPr>
            <p:ph type="ctrTitle" idx="3"/>
          </p:nvPr>
        </p:nvSpPr>
        <p:spPr>
          <a:xfrm>
            <a:off x="2271096" y="2322350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 &amp;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ANALYSIS</a:t>
            </a:r>
            <a:endParaRPr/>
          </a:p>
        </p:txBody>
      </p:sp>
      <p:sp>
        <p:nvSpPr>
          <p:cNvPr id="491" name="Google Shape;491;p32"/>
          <p:cNvSpPr txBox="1">
            <a:spLocks noGrp="1"/>
          </p:cNvSpPr>
          <p:nvPr>
            <p:ph type="ctrTitle"/>
          </p:nvPr>
        </p:nvSpPr>
        <p:spPr>
          <a:xfrm>
            <a:off x="2271096" y="975375"/>
            <a:ext cx="4631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&amp; 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MOTIVATION</a:t>
            </a:r>
            <a:endParaRPr/>
          </a:p>
        </p:txBody>
      </p:sp>
      <p:sp>
        <p:nvSpPr>
          <p:cNvPr id="492" name="Google Shape;492;p32"/>
          <p:cNvSpPr txBox="1">
            <a:spLocks noGrp="1"/>
          </p:cNvSpPr>
          <p:nvPr>
            <p:ph type="title" idx="2"/>
          </p:nvPr>
        </p:nvSpPr>
        <p:spPr>
          <a:xfrm>
            <a:off x="7298050" y="948075"/>
            <a:ext cx="1125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01</a:t>
            </a:r>
            <a:endParaRPr sz="4800"/>
          </a:p>
        </p:txBody>
      </p:sp>
      <p:sp>
        <p:nvSpPr>
          <p:cNvPr id="493" name="Google Shape;493;p32"/>
          <p:cNvSpPr txBox="1">
            <a:spLocks noGrp="1"/>
          </p:cNvSpPr>
          <p:nvPr>
            <p:ph type="title" idx="6"/>
          </p:nvPr>
        </p:nvSpPr>
        <p:spPr>
          <a:xfrm>
            <a:off x="7298050" y="2273690"/>
            <a:ext cx="1125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4CCCC"/>
                </a:solidFill>
              </a:rPr>
              <a:t>02</a:t>
            </a:r>
            <a:endParaRPr sz="4800">
              <a:solidFill>
                <a:srgbClr val="F4CCCC"/>
              </a:solidFill>
            </a:endParaRPr>
          </a:p>
        </p:txBody>
      </p:sp>
      <p:sp>
        <p:nvSpPr>
          <p:cNvPr id="494" name="Google Shape;494;p32"/>
          <p:cNvSpPr txBox="1">
            <a:spLocks noGrp="1"/>
          </p:cNvSpPr>
          <p:nvPr>
            <p:ph type="ctrTitle" idx="7"/>
          </p:nvPr>
        </p:nvSpPr>
        <p:spPr>
          <a:xfrm>
            <a:off x="2271142" y="3568500"/>
            <a:ext cx="4631100" cy="5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</a:t>
            </a:r>
            <a:endParaRPr/>
          </a:p>
        </p:txBody>
      </p:sp>
      <p:sp>
        <p:nvSpPr>
          <p:cNvPr id="495" name="Google Shape;495;p32"/>
          <p:cNvSpPr txBox="1">
            <a:spLocks noGrp="1"/>
          </p:cNvSpPr>
          <p:nvPr>
            <p:ph type="title" idx="8"/>
          </p:nvPr>
        </p:nvSpPr>
        <p:spPr>
          <a:xfrm>
            <a:off x="7298050" y="3545575"/>
            <a:ext cx="1125900" cy="9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6B65"/>
                </a:solidFill>
              </a:rPr>
              <a:t>03</a:t>
            </a:r>
            <a:endParaRPr sz="4800">
              <a:solidFill>
                <a:srgbClr val="FF6B65"/>
              </a:solidFill>
            </a:endParaRPr>
          </a:p>
        </p:txBody>
      </p:sp>
      <p:sp>
        <p:nvSpPr>
          <p:cNvPr id="496" name="Google Shape;496;p32"/>
          <p:cNvSpPr txBox="1">
            <a:spLocks noGrp="1"/>
          </p:cNvSpPr>
          <p:nvPr>
            <p:ph type="subTitle" idx="1"/>
          </p:nvPr>
        </p:nvSpPr>
        <p:spPr>
          <a:xfrm flipH="1">
            <a:off x="2640750" y="3937350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Uses for Our Findings</a:t>
            </a:r>
            <a:endParaRPr/>
          </a:p>
        </p:txBody>
      </p:sp>
      <p:sp>
        <p:nvSpPr>
          <p:cNvPr id="497" name="Google Shape;497;p32"/>
          <p:cNvSpPr txBox="1">
            <a:spLocks noGrp="1"/>
          </p:cNvSpPr>
          <p:nvPr>
            <p:ph type="subTitle" idx="13"/>
          </p:nvPr>
        </p:nvSpPr>
        <p:spPr>
          <a:xfrm flipH="1">
            <a:off x="2640750" y="2843100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data, Calculating New Metrics  </a:t>
            </a:r>
            <a:endParaRPr/>
          </a:p>
        </p:txBody>
      </p:sp>
      <p:sp>
        <p:nvSpPr>
          <p:cNvPr id="498" name="Google Shape;498;p32"/>
          <p:cNvSpPr txBox="1">
            <a:spLocks noGrp="1"/>
          </p:cNvSpPr>
          <p:nvPr>
            <p:ph type="subTitle" idx="14"/>
          </p:nvPr>
        </p:nvSpPr>
        <p:spPr>
          <a:xfrm flipH="1">
            <a:off x="2640750" y="1491975"/>
            <a:ext cx="42615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the Problem, Our Approach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50"/>
          <p:cNvSpPr txBox="1">
            <a:spLocks noGrp="1"/>
          </p:cNvSpPr>
          <p:nvPr>
            <p:ph type="subTitle" idx="1"/>
          </p:nvPr>
        </p:nvSpPr>
        <p:spPr>
          <a:xfrm>
            <a:off x="720000" y="1815425"/>
            <a:ext cx="23967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Josh</a:t>
            </a:r>
            <a:endParaRPr/>
          </a:p>
        </p:txBody>
      </p:sp>
      <p:sp>
        <p:nvSpPr>
          <p:cNvPr id="709" name="Google Shape;709;p50"/>
          <p:cNvSpPr txBox="1">
            <a:spLocks noGrp="1"/>
          </p:cNvSpPr>
          <p:nvPr>
            <p:ph type="subTitle" idx="2"/>
          </p:nvPr>
        </p:nvSpPr>
        <p:spPr>
          <a:xfrm>
            <a:off x="6027286" y="1815425"/>
            <a:ext cx="23967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Li Jie</a:t>
            </a:r>
            <a:endParaRPr/>
          </a:p>
        </p:txBody>
      </p:sp>
      <p:sp>
        <p:nvSpPr>
          <p:cNvPr id="710" name="Google Shape;710;p50"/>
          <p:cNvSpPr txBox="1">
            <a:spLocks noGrp="1"/>
          </p:cNvSpPr>
          <p:nvPr>
            <p:ph type="subTitle" idx="3"/>
          </p:nvPr>
        </p:nvSpPr>
        <p:spPr>
          <a:xfrm>
            <a:off x="720035" y="2156150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Analysis, Clustering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Code Compilation</a:t>
            </a:r>
            <a:endParaRPr/>
          </a:p>
        </p:txBody>
      </p:sp>
      <p:sp>
        <p:nvSpPr>
          <p:cNvPr id="711" name="Google Shape;711;p50"/>
          <p:cNvSpPr txBox="1">
            <a:spLocks noGrp="1"/>
          </p:cNvSpPr>
          <p:nvPr>
            <p:ph type="subTitle" idx="4"/>
          </p:nvPr>
        </p:nvSpPr>
        <p:spPr>
          <a:xfrm>
            <a:off x="6027250" y="2156150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Cleaning, Data Extraction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Code Compilation</a:t>
            </a:r>
            <a:endParaRPr/>
          </a:p>
        </p:txBody>
      </p:sp>
      <p:sp>
        <p:nvSpPr>
          <p:cNvPr id="712" name="Google Shape;712;p50"/>
          <p:cNvSpPr txBox="1">
            <a:spLocks noGrp="1"/>
          </p:cNvSpPr>
          <p:nvPr>
            <p:ph type="subTitle" idx="5"/>
          </p:nvPr>
        </p:nvSpPr>
        <p:spPr>
          <a:xfrm>
            <a:off x="720075" y="3161582"/>
            <a:ext cx="23967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Jia Sheng</a:t>
            </a:r>
            <a:endParaRPr/>
          </a:p>
        </p:txBody>
      </p:sp>
      <p:sp>
        <p:nvSpPr>
          <p:cNvPr id="713" name="Google Shape;713;p50"/>
          <p:cNvSpPr txBox="1">
            <a:spLocks noGrp="1"/>
          </p:cNvSpPr>
          <p:nvPr>
            <p:ph type="subTitle" idx="6"/>
          </p:nvPr>
        </p:nvSpPr>
        <p:spPr>
          <a:xfrm>
            <a:off x="6027286" y="3161575"/>
            <a:ext cx="2396700" cy="5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Andrel</a:t>
            </a:r>
            <a:endParaRPr/>
          </a:p>
        </p:txBody>
      </p:sp>
      <p:sp>
        <p:nvSpPr>
          <p:cNvPr id="714" name="Google Shape;714;p50"/>
          <p:cNvSpPr txBox="1">
            <a:spLocks noGrp="1"/>
          </p:cNvSpPr>
          <p:nvPr>
            <p:ph type="subTitle" idx="7"/>
          </p:nvPr>
        </p:nvSpPr>
        <p:spPr>
          <a:xfrm>
            <a:off x="720110" y="3502300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Data Preparation</a:t>
            </a:r>
            <a:endParaRPr>
              <a:solidFill>
                <a:schemeClr val="dk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Price Class Analysis</a:t>
            </a:r>
            <a:endParaRPr/>
          </a:p>
        </p:txBody>
      </p:sp>
      <p:sp>
        <p:nvSpPr>
          <p:cNvPr id="715" name="Google Shape;715;p50"/>
          <p:cNvSpPr txBox="1">
            <a:spLocks noGrp="1"/>
          </p:cNvSpPr>
          <p:nvPr>
            <p:ph type="subTitle" idx="8"/>
          </p:nvPr>
        </p:nvSpPr>
        <p:spPr>
          <a:xfrm>
            <a:off x="6027250" y="3502300"/>
            <a:ext cx="2396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Metrics of Score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Presentation Slides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16" name="Google Shape;716;p50"/>
          <p:cNvGrpSpPr/>
          <p:nvPr/>
        </p:nvGrpSpPr>
        <p:grpSpPr>
          <a:xfrm>
            <a:off x="3405368" y="2214862"/>
            <a:ext cx="238620" cy="202102"/>
            <a:chOff x="6671087" y="2009304"/>
            <a:chExt cx="332757" cy="281833"/>
          </a:xfrm>
        </p:grpSpPr>
        <p:sp>
          <p:nvSpPr>
            <p:cNvPr id="717" name="Google Shape;717;p5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" name="Google Shape;719;p50"/>
          <p:cNvSpPr txBox="1">
            <a:spLocks noGrp="1"/>
          </p:cNvSpPr>
          <p:nvPr>
            <p:ph type="ctrTitle"/>
          </p:nvPr>
        </p:nvSpPr>
        <p:spPr>
          <a:xfrm>
            <a:off x="2964900" y="55290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6B65"/>
                </a:solidFill>
              </a:rPr>
              <a:t>TEAM</a:t>
            </a:r>
            <a:endParaRPr>
              <a:solidFill>
                <a:srgbClr val="FF6B65"/>
              </a:solidFill>
            </a:endParaRPr>
          </a:p>
        </p:txBody>
      </p:sp>
      <p:grpSp>
        <p:nvGrpSpPr>
          <p:cNvPr id="720" name="Google Shape;720;p50"/>
          <p:cNvGrpSpPr/>
          <p:nvPr/>
        </p:nvGrpSpPr>
        <p:grpSpPr>
          <a:xfrm>
            <a:off x="3312823" y="1875101"/>
            <a:ext cx="2518398" cy="2288886"/>
            <a:chOff x="267375" y="1071875"/>
            <a:chExt cx="470500" cy="428550"/>
          </a:xfrm>
        </p:grpSpPr>
        <p:sp>
          <p:nvSpPr>
            <p:cNvPr id="721" name="Google Shape;721;p50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0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0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0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0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0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0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0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" name="Google Shape;729;p50"/>
          <p:cNvGrpSpPr/>
          <p:nvPr/>
        </p:nvGrpSpPr>
        <p:grpSpPr>
          <a:xfrm>
            <a:off x="3405381" y="3613450"/>
            <a:ext cx="238620" cy="202102"/>
            <a:chOff x="6671087" y="2009304"/>
            <a:chExt cx="332757" cy="281833"/>
          </a:xfrm>
        </p:grpSpPr>
        <p:sp>
          <p:nvSpPr>
            <p:cNvPr id="730" name="Google Shape;730;p5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50"/>
          <p:cNvGrpSpPr/>
          <p:nvPr/>
        </p:nvGrpSpPr>
        <p:grpSpPr>
          <a:xfrm>
            <a:off x="5502693" y="3613450"/>
            <a:ext cx="238620" cy="202102"/>
            <a:chOff x="6671087" y="2009304"/>
            <a:chExt cx="332757" cy="281833"/>
          </a:xfrm>
        </p:grpSpPr>
        <p:sp>
          <p:nvSpPr>
            <p:cNvPr id="733" name="Google Shape;733;p5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" name="Google Shape;735;p50"/>
          <p:cNvGrpSpPr/>
          <p:nvPr/>
        </p:nvGrpSpPr>
        <p:grpSpPr>
          <a:xfrm>
            <a:off x="5502706" y="2214862"/>
            <a:ext cx="238620" cy="202102"/>
            <a:chOff x="6671087" y="2009304"/>
            <a:chExt cx="332757" cy="281833"/>
          </a:xfrm>
        </p:grpSpPr>
        <p:sp>
          <p:nvSpPr>
            <p:cNvPr id="736" name="Google Shape;736;p5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51"/>
          <p:cNvSpPr txBox="1">
            <a:spLocks noGrp="1"/>
          </p:cNvSpPr>
          <p:nvPr>
            <p:ph type="ctrTitle"/>
          </p:nvPr>
        </p:nvSpPr>
        <p:spPr>
          <a:xfrm>
            <a:off x="736100" y="2258425"/>
            <a:ext cx="3932400" cy="9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3"/>
          <p:cNvSpPr txBox="1">
            <a:spLocks noGrp="1"/>
          </p:cNvSpPr>
          <p:nvPr>
            <p:ph type="title"/>
          </p:nvPr>
        </p:nvSpPr>
        <p:spPr>
          <a:xfrm>
            <a:off x="2689450" y="1295450"/>
            <a:ext cx="5810700" cy="16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>
              <a:solidFill>
                <a:srgbClr val="FF6B65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4"/>
          <p:cNvSpPr txBox="1">
            <a:spLocks noGrp="1"/>
          </p:cNvSpPr>
          <p:nvPr>
            <p:ph type="title"/>
          </p:nvPr>
        </p:nvSpPr>
        <p:spPr>
          <a:xfrm>
            <a:off x="978150" y="1491650"/>
            <a:ext cx="7187700" cy="16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509" name="Google Shape;509;p34"/>
          <p:cNvSpPr txBox="1">
            <a:spLocks noGrp="1"/>
          </p:cNvSpPr>
          <p:nvPr>
            <p:ph type="subTitle" idx="4294967295"/>
          </p:nvPr>
        </p:nvSpPr>
        <p:spPr>
          <a:xfrm>
            <a:off x="1768650" y="2769775"/>
            <a:ext cx="5606700" cy="16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200"/>
              <a:t>“What should we include in a listing description to increase chances of success?”</a:t>
            </a:r>
            <a:endParaRPr sz="2200">
              <a:solidFill>
                <a:srgbClr val="434343"/>
              </a:solidFill>
            </a:endParaRPr>
          </a:p>
        </p:txBody>
      </p:sp>
      <p:pic>
        <p:nvPicPr>
          <p:cNvPr id="510" name="Google Shape;5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723" y="1264000"/>
            <a:ext cx="1837351" cy="63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35"/>
          <p:cNvSpPr txBox="1">
            <a:spLocks noGrp="1"/>
          </p:cNvSpPr>
          <p:nvPr>
            <p:ph type="title"/>
          </p:nvPr>
        </p:nvSpPr>
        <p:spPr>
          <a:xfrm>
            <a:off x="5644250" y="1266225"/>
            <a:ext cx="2090700" cy="1345500"/>
          </a:xfrm>
          <a:prstGeom prst="rect">
            <a:avLst/>
          </a:prstGeom>
        </p:spPr>
        <p:txBody>
          <a:bodyPr spcFirstLastPara="1" wrap="square" lIns="91425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Lengthy Descriptions</a:t>
            </a:r>
            <a:endParaRPr/>
          </a:p>
        </p:txBody>
      </p:sp>
      <p:sp>
        <p:nvSpPr>
          <p:cNvPr id="516" name="Google Shape;516;p35"/>
          <p:cNvSpPr txBox="1">
            <a:spLocks noGrp="1"/>
          </p:cNvSpPr>
          <p:nvPr>
            <p:ph type="subTitle" idx="1"/>
          </p:nvPr>
        </p:nvSpPr>
        <p:spPr>
          <a:xfrm>
            <a:off x="5912300" y="2776725"/>
            <a:ext cx="2498400" cy="8883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Open-ended descriptions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 help given on traits that guests are looking for.</a:t>
            </a:r>
            <a:endParaRPr/>
          </a:p>
        </p:txBody>
      </p:sp>
      <p:grpSp>
        <p:nvGrpSpPr>
          <p:cNvPr id="517" name="Google Shape;517;p35"/>
          <p:cNvGrpSpPr/>
          <p:nvPr/>
        </p:nvGrpSpPr>
        <p:grpSpPr>
          <a:xfrm>
            <a:off x="1177210" y="1419647"/>
            <a:ext cx="4021500" cy="3062887"/>
            <a:chOff x="720010" y="1419647"/>
            <a:chExt cx="4021500" cy="3062887"/>
          </a:xfrm>
        </p:grpSpPr>
        <p:sp>
          <p:nvSpPr>
            <p:cNvPr id="518" name="Google Shape;518;p35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5"/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name="adj" fmla="val 3282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22" name="Google Shape;522;p35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523" name="Google Shape;523;p35"/>
          <p:cNvPicPr preferRelativeResize="0"/>
          <p:nvPr/>
        </p:nvPicPr>
        <p:blipFill rotWithShape="1">
          <a:blip r:embed="rId3">
            <a:alphaModFix/>
          </a:blip>
          <a:srcRect l="3831" r="3831"/>
          <a:stretch/>
        </p:blipFill>
        <p:spPr>
          <a:xfrm>
            <a:off x="1322868" y="1553667"/>
            <a:ext cx="3740004" cy="227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Google Shape;524;p35"/>
          <p:cNvPicPr preferRelativeResize="0"/>
          <p:nvPr/>
        </p:nvPicPr>
        <p:blipFill rotWithShape="1">
          <a:blip r:embed="rId4">
            <a:alphaModFix/>
          </a:blip>
          <a:srcRect l="9293" t="16978" r="5528"/>
          <a:stretch/>
        </p:blipFill>
        <p:spPr>
          <a:xfrm>
            <a:off x="1322875" y="1553675"/>
            <a:ext cx="3740000" cy="2278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5" name="Google Shape;525;p35"/>
          <p:cNvGrpSpPr/>
          <p:nvPr/>
        </p:nvGrpSpPr>
        <p:grpSpPr>
          <a:xfrm>
            <a:off x="5715000" y="3121903"/>
            <a:ext cx="197289" cy="197948"/>
            <a:chOff x="5779408" y="3699191"/>
            <a:chExt cx="317645" cy="318757"/>
          </a:xfrm>
        </p:grpSpPr>
        <p:sp>
          <p:nvSpPr>
            <p:cNvPr id="526" name="Google Shape;526;p35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5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35"/>
          <p:cNvGrpSpPr/>
          <p:nvPr/>
        </p:nvGrpSpPr>
        <p:grpSpPr>
          <a:xfrm>
            <a:off x="5715000" y="2816352"/>
            <a:ext cx="197289" cy="197948"/>
            <a:chOff x="5779408" y="3699191"/>
            <a:chExt cx="317645" cy="318757"/>
          </a:xfrm>
        </p:grpSpPr>
        <p:sp>
          <p:nvSpPr>
            <p:cNvPr id="529" name="Google Shape;529;p35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5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" name="Google Shape;531;p35"/>
          <p:cNvSpPr txBox="1">
            <a:spLocks noGrp="1"/>
          </p:cNvSpPr>
          <p:nvPr>
            <p:ph type="ctrTitle" idx="4294967295"/>
          </p:nvPr>
        </p:nvSpPr>
        <p:spPr>
          <a:xfrm>
            <a:off x="948600" y="813350"/>
            <a:ext cx="43908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E06666"/>
                </a:solidFill>
              </a:rPr>
              <a:t>{ Host</a:t>
            </a:r>
            <a:r>
              <a:rPr lang="en" sz="2000"/>
              <a:t> Interface }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6"/>
          <p:cNvSpPr txBox="1"/>
          <p:nvPr/>
        </p:nvSpPr>
        <p:spPr>
          <a:xfrm>
            <a:off x="5644250" y="885225"/>
            <a:ext cx="20907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Smart Pricing</a:t>
            </a:r>
            <a:endParaRPr sz="2400">
              <a:solidFill>
                <a:srgbClr val="434343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537" name="Google Shape;537;p36"/>
          <p:cNvSpPr txBox="1"/>
          <p:nvPr/>
        </p:nvSpPr>
        <p:spPr>
          <a:xfrm>
            <a:off x="5912300" y="2562175"/>
            <a:ext cx="2291700" cy="8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Price recommendations based on some factors.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(Eg. min/max price)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Possible improvements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grpSp>
        <p:nvGrpSpPr>
          <p:cNvPr id="538" name="Google Shape;538;p36"/>
          <p:cNvGrpSpPr/>
          <p:nvPr/>
        </p:nvGrpSpPr>
        <p:grpSpPr>
          <a:xfrm>
            <a:off x="1177210" y="1419647"/>
            <a:ext cx="4021500" cy="3062887"/>
            <a:chOff x="720010" y="1419647"/>
            <a:chExt cx="4021500" cy="3062887"/>
          </a:xfrm>
        </p:grpSpPr>
        <p:sp>
          <p:nvSpPr>
            <p:cNvPr id="539" name="Google Shape;539;p36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name="adj" fmla="val 3282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43" name="Google Shape;543;p36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544" name="Google Shape;544;p36"/>
          <p:cNvPicPr preferRelativeResize="0"/>
          <p:nvPr/>
        </p:nvPicPr>
        <p:blipFill rotWithShape="1">
          <a:blip r:embed="rId3">
            <a:alphaModFix/>
          </a:blip>
          <a:srcRect l="3831" r="3831"/>
          <a:stretch/>
        </p:blipFill>
        <p:spPr>
          <a:xfrm>
            <a:off x="1322868" y="1553667"/>
            <a:ext cx="3740004" cy="2278315"/>
          </a:xfrm>
          <a:prstGeom prst="rect">
            <a:avLst/>
          </a:prstGeom>
          <a:noFill/>
          <a:ln>
            <a:noFill/>
          </a:ln>
        </p:spPr>
      </p:pic>
      <p:sp>
        <p:nvSpPr>
          <p:cNvPr id="545" name="Google Shape;545;p36"/>
          <p:cNvSpPr txBox="1"/>
          <p:nvPr/>
        </p:nvSpPr>
        <p:spPr>
          <a:xfrm>
            <a:off x="948600" y="813350"/>
            <a:ext cx="4390800" cy="8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E06666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{ Host</a:t>
            </a:r>
            <a:r>
              <a:rPr lang="en" sz="2000">
                <a:solidFill>
                  <a:srgbClr val="43434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 Interface }</a:t>
            </a:r>
            <a:endParaRPr sz="2000">
              <a:solidFill>
                <a:srgbClr val="434343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pic>
        <p:nvPicPr>
          <p:cNvPr id="546" name="Google Shape;546;p36"/>
          <p:cNvPicPr preferRelativeResize="0"/>
          <p:nvPr/>
        </p:nvPicPr>
        <p:blipFill rotWithShape="1">
          <a:blip r:embed="rId4">
            <a:alphaModFix/>
          </a:blip>
          <a:srcRect l="9293" t="16978" r="5528"/>
          <a:stretch/>
        </p:blipFill>
        <p:spPr>
          <a:xfrm>
            <a:off x="1322875" y="1553675"/>
            <a:ext cx="3740000" cy="22783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7" name="Google Shape;547;p36"/>
          <p:cNvGrpSpPr/>
          <p:nvPr/>
        </p:nvGrpSpPr>
        <p:grpSpPr>
          <a:xfrm>
            <a:off x="5715000" y="2435352"/>
            <a:ext cx="197289" cy="197948"/>
            <a:chOff x="5779408" y="3699191"/>
            <a:chExt cx="317645" cy="318757"/>
          </a:xfrm>
        </p:grpSpPr>
        <p:sp>
          <p:nvSpPr>
            <p:cNvPr id="548" name="Google Shape;548;p36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50" name="Google Shape;550;p36"/>
          <p:cNvPicPr preferRelativeResize="0"/>
          <p:nvPr/>
        </p:nvPicPr>
        <p:blipFill rotWithShape="1">
          <a:blip r:embed="rId5">
            <a:alphaModFix/>
          </a:blip>
          <a:srcRect t="3873" b="3447"/>
          <a:stretch/>
        </p:blipFill>
        <p:spPr>
          <a:xfrm>
            <a:off x="1397938" y="1553675"/>
            <a:ext cx="3580015" cy="2278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1" name="Google Shape;551;p36"/>
          <p:cNvGrpSpPr/>
          <p:nvPr/>
        </p:nvGrpSpPr>
        <p:grpSpPr>
          <a:xfrm>
            <a:off x="5715000" y="3319272"/>
            <a:ext cx="197289" cy="197948"/>
            <a:chOff x="5779408" y="3699191"/>
            <a:chExt cx="317645" cy="318757"/>
          </a:xfrm>
        </p:grpSpPr>
        <p:sp>
          <p:nvSpPr>
            <p:cNvPr id="552" name="Google Shape;552;p36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7"/>
          <p:cNvSpPr txBox="1">
            <a:spLocks noGrp="1"/>
          </p:cNvSpPr>
          <p:nvPr>
            <p:ph type="title"/>
          </p:nvPr>
        </p:nvSpPr>
        <p:spPr>
          <a:xfrm>
            <a:off x="900775" y="811800"/>
            <a:ext cx="2169600" cy="1345500"/>
          </a:xfrm>
          <a:prstGeom prst="rect">
            <a:avLst/>
          </a:prstGeom>
        </p:spPr>
        <p:txBody>
          <a:bodyPr spcFirstLastPara="1" wrap="square" lIns="0" tIns="0" rIns="7200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Limited Filters</a:t>
            </a:r>
            <a:endParaRPr/>
          </a:p>
        </p:txBody>
      </p:sp>
      <p:grpSp>
        <p:nvGrpSpPr>
          <p:cNvPr id="559" name="Google Shape;559;p37"/>
          <p:cNvGrpSpPr/>
          <p:nvPr/>
        </p:nvGrpSpPr>
        <p:grpSpPr>
          <a:xfrm rot="-5400000" flipH="1">
            <a:off x="5183955" y="1103793"/>
            <a:ext cx="2388300" cy="3284100"/>
            <a:chOff x="1835466" y="929768"/>
            <a:chExt cx="2388300" cy="3284100"/>
          </a:xfrm>
        </p:grpSpPr>
        <p:sp>
          <p:nvSpPr>
            <p:cNvPr id="560" name="Google Shape;560;p37"/>
            <p:cNvSpPr/>
            <p:nvPr/>
          </p:nvSpPr>
          <p:spPr>
            <a:xfrm>
              <a:off x="1835466" y="929768"/>
              <a:ext cx="2388300" cy="32841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561" name="Google Shape;561;p37"/>
            <p:cNvSpPr/>
            <p:nvPr/>
          </p:nvSpPr>
          <p:spPr>
            <a:xfrm>
              <a:off x="2010540" y="1124747"/>
              <a:ext cx="2038200" cy="2909100"/>
            </a:xfrm>
            <a:prstGeom prst="rect">
              <a:avLst/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7"/>
            <p:cNvSpPr/>
            <p:nvPr/>
          </p:nvSpPr>
          <p:spPr>
            <a:xfrm>
              <a:off x="2947422" y="4067543"/>
              <a:ext cx="164400" cy="97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3" name="Google Shape;563;p37"/>
          <p:cNvSpPr txBox="1">
            <a:spLocks noGrp="1"/>
          </p:cNvSpPr>
          <p:nvPr>
            <p:ph type="ctrTitle" idx="4294967295"/>
          </p:nvPr>
        </p:nvSpPr>
        <p:spPr>
          <a:xfrm>
            <a:off x="4190225" y="3997425"/>
            <a:ext cx="43908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EA9999"/>
                </a:solidFill>
              </a:rPr>
              <a:t>{ Guest</a:t>
            </a:r>
            <a:r>
              <a:rPr lang="en" sz="2000"/>
              <a:t> Interface }</a:t>
            </a:r>
            <a:endParaRPr sz="2000">
              <a:solidFill>
                <a:srgbClr val="E06666"/>
              </a:solidFill>
            </a:endParaRPr>
          </a:p>
        </p:txBody>
      </p:sp>
      <p:grpSp>
        <p:nvGrpSpPr>
          <p:cNvPr id="564" name="Google Shape;564;p37"/>
          <p:cNvGrpSpPr/>
          <p:nvPr/>
        </p:nvGrpSpPr>
        <p:grpSpPr>
          <a:xfrm>
            <a:off x="1219200" y="2359152"/>
            <a:ext cx="197289" cy="197948"/>
            <a:chOff x="5779408" y="3699191"/>
            <a:chExt cx="317645" cy="318757"/>
          </a:xfrm>
        </p:grpSpPr>
        <p:sp>
          <p:nvSpPr>
            <p:cNvPr id="565" name="Google Shape;565;p37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7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37"/>
          <p:cNvSpPr txBox="1">
            <a:spLocks noGrp="1"/>
          </p:cNvSpPr>
          <p:nvPr>
            <p:ph type="subTitle" idx="1"/>
          </p:nvPr>
        </p:nvSpPr>
        <p:spPr>
          <a:xfrm>
            <a:off x="1435525" y="2327700"/>
            <a:ext cx="2638500" cy="1604100"/>
          </a:xfrm>
          <a:prstGeom prst="rect">
            <a:avLst/>
          </a:prstGeom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 by amenities, facilities, property type, neighbourhood etc.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Unable to filter by other descriptives of listing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(Eg. quiet, safe for women, accessible to nightclubs)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568" name="Google Shape;568;p37"/>
          <p:cNvGrpSpPr/>
          <p:nvPr/>
        </p:nvGrpSpPr>
        <p:grpSpPr>
          <a:xfrm>
            <a:off x="1219200" y="2981803"/>
            <a:ext cx="197289" cy="197948"/>
            <a:chOff x="5779408" y="3699191"/>
            <a:chExt cx="317645" cy="318757"/>
          </a:xfrm>
        </p:grpSpPr>
        <p:sp>
          <p:nvSpPr>
            <p:cNvPr id="569" name="Google Shape;569;p37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7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1" name="Google Shape;571;p37"/>
          <p:cNvPicPr preferRelativeResize="0"/>
          <p:nvPr/>
        </p:nvPicPr>
        <p:blipFill rotWithShape="1">
          <a:blip r:embed="rId3">
            <a:alphaModFix/>
          </a:blip>
          <a:srcRect t="3745" b="3317"/>
          <a:stretch/>
        </p:blipFill>
        <p:spPr>
          <a:xfrm>
            <a:off x="4936311" y="1734025"/>
            <a:ext cx="2898648" cy="202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8"/>
          <p:cNvSpPr txBox="1">
            <a:spLocks noGrp="1"/>
          </p:cNvSpPr>
          <p:nvPr>
            <p:ph type="ctrTitle" idx="4294967295"/>
          </p:nvPr>
        </p:nvSpPr>
        <p:spPr>
          <a:xfrm>
            <a:off x="2964900" y="416425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APPROACH</a:t>
            </a:r>
            <a:endParaRPr sz="2400"/>
          </a:p>
        </p:txBody>
      </p:sp>
      <p:cxnSp>
        <p:nvCxnSpPr>
          <p:cNvPr id="577" name="Google Shape;577;p38"/>
          <p:cNvCxnSpPr/>
          <p:nvPr/>
        </p:nvCxnSpPr>
        <p:spPr>
          <a:xfrm>
            <a:off x="176250" y="2869788"/>
            <a:ext cx="8812800" cy="264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8" name="Google Shape;578;p38"/>
          <p:cNvSpPr/>
          <p:nvPr/>
        </p:nvSpPr>
        <p:spPr>
          <a:xfrm>
            <a:off x="1261300" y="1934225"/>
            <a:ext cx="511800" cy="511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01</a:t>
            </a:r>
            <a:endParaRPr sz="2400">
              <a:solidFill>
                <a:srgbClr val="F3F3F3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579" name="Google Shape;579;p38"/>
          <p:cNvSpPr/>
          <p:nvPr/>
        </p:nvSpPr>
        <p:spPr>
          <a:xfrm>
            <a:off x="3256100" y="3378575"/>
            <a:ext cx="511800" cy="511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02</a:t>
            </a:r>
            <a:endParaRPr sz="2400">
              <a:solidFill>
                <a:srgbClr val="F3F3F3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580" name="Google Shape;580;p38"/>
          <p:cNvSpPr txBox="1"/>
          <p:nvPr/>
        </p:nvSpPr>
        <p:spPr>
          <a:xfrm>
            <a:off x="174400" y="3128932"/>
            <a:ext cx="2685600" cy="10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22860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Use a metric to find 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successful listings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sp>
        <p:nvSpPr>
          <p:cNvPr id="581" name="Google Shape;581;p38"/>
          <p:cNvSpPr txBox="1"/>
          <p:nvPr/>
        </p:nvSpPr>
        <p:spPr>
          <a:xfrm>
            <a:off x="2169200" y="1547159"/>
            <a:ext cx="2685600" cy="10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Examine reviews 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and descriptions of 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successful listings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582" name="Google Shape;582;p38"/>
          <p:cNvCxnSpPr>
            <a:stCxn id="578" idx="2"/>
            <a:endCxn id="580" idx="0"/>
          </p:cNvCxnSpPr>
          <p:nvPr/>
        </p:nvCxnSpPr>
        <p:spPr>
          <a:xfrm>
            <a:off x="1517200" y="2446025"/>
            <a:ext cx="0" cy="6828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583" name="Google Shape;583;p38"/>
          <p:cNvCxnSpPr>
            <a:stCxn id="579" idx="0"/>
            <a:endCxn id="581" idx="2"/>
          </p:cNvCxnSpPr>
          <p:nvPr/>
        </p:nvCxnSpPr>
        <p:spPr>
          <a:xfrm rot="10800000">
            <a:off x="3512000" y="2642675"/>
            <a:ext cx="0" cy="7359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584" name="Google Shape;584;p38"/>
          <p:cNvSpPr/>
          <p:nvPr/>
        </p:nvSpPr>
        <p:spPr>
          <a:xfrm>
            <a:off x="7294700" y="3378575"/>
            <a:ext cx="511800" cy="511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04</a:t>
            </a:r>
            <a:endParaRPr sz="2400">
              <a:solidFill>
                <a:srgbClr val="F3F3F3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585" name="Google Shape;585;p38"/>
          <p:cNvSpPr txBox="1"/>
          <p:nvPr/>
        </p:nvSpPr>
        <p:spPr>
          <a:xfrm>
            <a:off x="6207800" y="1547159"/>
            <a:ext cx="2685600" cy="10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Provide options to list 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those traits for their homes, with clustered price class.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586" name="Google Shape;586;p38"/>
          <p:cNvCxnSpPr>
            <a:stCxn id="584" idx="0"/>
            <a:endCxn id="585" idx="2"/>
          </p:cNvCxnSpPr>
          <p:nvPr/>
        </p:nvCxnSpPr>
        <p:spPr>
          <a:xfrm rot="10800000">
            <a:off x="7550600" y="2642675"/>
            <a:ext cx="0" cy="7359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587" name="Google Shape;587;p38"/>
          <p:cNvSpPr/>
          <p:nvPr/>
        </p:nvSpPr>
        <p:spPr>
          <a:xfrm>
            <a:off x="5376100" y="1934225"/>
            <a:ext cx="511800" cy="5118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3F3F3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03</a:t>
            </a:r>
            <a:endParaRPr sz="2400">
              <a:solidFill>
                <a:srgbClr val="F3F3F3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588" name="Google Shape;588;p38"/>
          <p:cNvSpPr txBox="1"/>
          <p:nvPr/>
        </p:nvSpPr>
        <p:spPr>
          <a:xfrm>
            <a:off x="4289200" y="3128932"/>
            <a:ext cx="2685600" cy="10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22860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Find common traits used for describing successful or unsuccessful listings.</a:t>
            </a:r>
            <a:endParaRPr>
              <a:solidFill>
                <a:srgbClr val="434343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cxnSp>
        <p:nvCxnSpPr>
          <p:cNvPr id="589" name="Google Shape;589;p38"/>
          <p:cNvCxnSpPr>
            <a:stCxn id="587" idx="2"/>
            <a:endCxn id="588" idx="0"/>
          </p:cNvCxnSpPr>
          <p:nvPr/>
        </p:nvCxnSpPr>
        <p:spPr>
          <a:xfrm>
            <a:off x="5632000" y="2446025"/>
            <a:ext cx="0" cy="6828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39"/>
          <p:cNvSpPr txBox="1">
            <a:spLocks noGrp="1"/>
          </p:cNvSpPr>
          <p:nvPr>
            <p:ph type="ctrTitle"/>
          </p:nvPr>
        </p:nvSpPr>
        <p:spPr>
          <a:xfrm>
            <a:off x="2858750" y="465900"/>
            <a:ext cx="32142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6B65"/>
                </a:solidFill>
              </a:rPr>
              <a:t>{ </a:t>
            </a:r>
            <a:r>
              <a:rPr lang="en" sz="2800"/>
              <a:t>Improvements</a:t>
            </a:r>
            <a:r>
              <a:rPr lang="en" sz="2800">
                <a:solidFill>
                  <a:srgbClr val="FF6B65"/>
                </a:solidFill>
              </a:rPr>
              <a:t> }</a:t>
            </a:r>
            <a:endParaRPr sz="2800">
              <a:solidFill>
                <a:srgbClr val="FF6B65"/>
              </a:solidFill>
            </a:endParaRPr>
          </a:p>
        </p:txBody>
      </p:sp>
      <p:sp>
        <p:nvSpPr>
          <p:cNvPr id="595" name="Google Shape;595;p39"/>
          <p:cNvSpPr txBox="1">
            <a:spLocks noGrp="1"/>
          </p:cNvSpPr>
          <p:nvPr>
            <p:ph type="subTitle" idx="4"/>
          </p:nvPr>
        </p:nvSpPr>
        <p:spPr>
          <a:xfrm>
            <a:off x="5057550" y="2409150"/>
            <a:ext cx="2685600" cy="7812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Ideal Matching</a:t>
            </a:r>
            <a:endParaRPr/>
          </a:p>
        </p:txBody>
      </p:sp>
      <p:sp>
        <p:nvSpPr>
          <p:cNvPr id="596" name="Google Shape;596;p39"/>
          <p:cNvSpPr txBox="1">
            <a:spLocks noGrp="1"/>
          </p:cNvSpPr>
          <p:nvPr>
            <p:ph type="subTitle" idx="3"/>
          </p:nvPr>
        </p:nvSpPr>
        <p:spPr>
          <a:xfrm>
            <a:off x="1400850" y="2409150"/>
            <a:ext cx="2685600" cy="7812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Text Processing</a:t>
            </a:r>
            <a:endParaRPr/>
          </a:p>
        </p:txBody>
      </p:sp>
      <p:sp>
        <p:nvSpPr>
          <p:cNvPr id="597" name="Google Shape;597;p39"/>
          <p:cNvSpPr txBox="1">
            <a:spLocks noGrp="1"/>
          </p:cNvSpPr>
          <p:nvPr>
            <p:ph type="subTitle" idx="2"/>
          </p:nvPr>
        </p:nvSpPr>
        <p:spPr>
          <a:xfrm>
            <a:off x="5057550" y="3078955"/>
            <a:ext cx="26856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Match guest to ideal house from descriptions and similar keywords after text processing.</a:t>
            </a:r>
            <a:endParaRPr/>
          </a:p>
        </p:txBody>
      </p:sp>
      <p:sp>
        <p:nvSpPr>
          <p:cNvPr id="598" name="Google Shape;598;p39"/>
          <p:cNvSpPr txBox="1">
            <a:spLocks noGrp="1"/>
          </p:cNvSpPr>
          <p:nvPr>
            <p:ph type="subTitle" idx="2"/>
          </p:nvPr>
        </p:nvSpPr>
        <p:spPr>
          <a:xfrm>
            <a:off x="1492825" y="3078955"/>
            <a:ext cx="2685600" cy="10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 user-defined descriptions through text processing.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Discover what guests like </a:t>
            </a:r>
            <a:endParaRPr>
              <a:solidFill>
                <a:schemeClr val="accen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1"/>
                </a:solidFill>
              </a:rPr>
              <a:t>with successful listings.</a:t>
            </a:r>
            <a:endParaRPr/>
          </a:p>
        </p:txBody>
      </p:sp>
      <p:pic>
        <p:nvPicPr>
          <p:cNvPr id="599" name="Google Shape;59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9950" y="2121738"/>
            <a:ext cx="287400" cy="28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6657" y="2121745"/>
            <a:ext cx="287400" cy="28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nnual Report General by Slidesgo">
  <a:themeElements>
    <a:clrScheme name="Simple Light">
      <a:dk1>
        <a:srgbClr val="434343"/>
      </a:dk1>
      <a:lt1>
        <a:srgbClr val="666666"/>
      </a:lt1>
      <a:dk2>
        <a:srgbClr val="999999"/>
      </a:dk2>
      <a:lt2>
        <a:srgbClr val="CCCCCC"/>
      </a:lt2>
      <a:accent1>
        <a:srgbClr val="F3F3F3"/>
      </a:accent1>
      <a:accent2>
        <a:srgbClr val="434343"/>
      </a:accent2>
      <a:accent3>
        <a:srgbClr val="666666"/>
      </a:accent3>
      <a:accent4>
        <a:srgbClr val="999999"/>
      </a:accent4>
      <a:accent5>
        <a:srgbClr val="F3F3F3"/>
      </a:accent5>
      <a:accent6>
        <a:srgbClr val="43434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564</Words>
  <Application>Microsoft Macintosh PowerPoint</Application>
  <PresentationFormat>On-screen Show (16:9)</PresentationFormat>
  <Paragraphs>122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Calibri</vt:lpstr>
      <vt:lpstr>Roboto Condensed Light</vt:lpstr>
      <vt:lpstr>Roboto Slab Regular</vt:lpstr>
      <vt:lpstr>Bahiana</vt:lpstr>
      <vt:lpstr>Arial</vt:lpstr>
      <vt:lpstr>Muli Regular</vt:lpstr>
      <vt:lpstr>Roboto Condensed</vt:lpstr>
      <vt:lpstr>Barlow Semi Condensed SemiBold</vt:lpstr>
      <vt:lpstr>Barlow Semi Condensed</vt:lpstr>
      <vt:lpstr>Fira Sans Extra Condensed Medium</vt:lpstr>
      <vt:lpstr>Annual Report General by Slidesgo</vt:lpstr>
      <vt:lpstr>PowerPoint Presentation</vt:lpstr>
      <vt:lpstr>DATA PREPARATION &amp;  EXPLORATORY ANALYSIS</vt:lpstr>
      <vt:lpstr>Introduction</vt:lpstr>
      <vt:lpstr>PROBLEM STATEMENT</vt:lpstr>
      <vt:lpstr>Lengthy Descriptions</vt:lpstr>
      <vt:lpstr>PowerPoint Presentation</vt:lpstr>
      <vt:lpstr>Limited Filters</vt:lpstr>
      <vt:lpstr>OUR APPROACH</vt:lpstr>
      <vt:lpstr>{ Improvements }</vt:lpstr>
      <vt:lpstr>Data Preparation</vt:lpstr>
      <vt:lpstr>Libraries Used</vt:lpstr>
      <vt:lpstr>Data Preparation</vt:lpstr>
      <vt:lpstr>Sentiment Analysis</vt:lpstr>
      <vt:lpstr>VADER Sentiment Analysis</vt:lpstr>
      <vt:lpstr>Metrics of total_score</vt:lpstr>
      <vt:lpstr>Outcomes</vt:lpstr>
      <vt:lpstr>ML Technique: Clustering</vt:lpstr>
      <vt:lpstr>Pattern Recognition</vt:lpstr>
      <vt:lpstr>PowerPoint Presentation</vt:lpstr>
      <vt:lpstr>TEAM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#CHEW KIT WAYE ANDREL#</cp:lastModifiedBy>
  <cp:revision>1</cp:revision>
  <dcterms:modified xsi:type="dcterms:W3CDTF">2020-04-14T06:57:56Z</dcterms:modified>
</cp:coreProperties>
</file>